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handoutMasterIdLst>
    <p:handoutMasterId r:id="rId21"/>
  </p:handoutMasterIdLst>
  <p:sldIdLst>
    <p:sldId id="296" r:id="rId5"/>
    <p:sldId id="290" r:id="rId6"/>
    <p:sldId id="287" r:id="rId7"/>
    <p:sldId id="315" r:id="rId8"/>
    <p:sldId id="318" r:id="rId9"/>
    <p:sldId id="312" r:id="rId10"/>
    <p:sldId id="321" r:id="rId11"/>
    <p:sldId id="320" r:id="rId12"/>
    <p:sldId id="319" r:id="rId13"/>
    <p:sldId id="301" r:id="rId14"/>
    <p:sldId id="302" r:id="rId15"/>
    <p:sldId id="303" r:id="rId16"/>
    <p:sldId id="281" r:id="rId17"/>
    <p:sldId id="313" r:id="rId18"/>
    <p:sldId id="314" r:id="rId19"/>
  </p:sldIdLst>
  <p:sldSz cx="12192000" cy="6858000"/>
  <p:notesSz cx="6735763" cy="9866313"/>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268F"/>
    <a:srgbClr val="662D91"/>
    <a:srgbClr val="F57B22"/>
    <a:srgbClr val="94278F"/>
    <a:srgbClr val="622485"/>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6FD685-F71A-6DA6-CADD-69A38ABCB035}" v="30" dt="2024-08-02T10:18:14.940"/>
    <p1510:client id="{C8489D28-7263-F3FB-EF93-FB5FF55E8BA0}" v="1" dt="2024-08-02T09:53:19.1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799" autoAdjust="0"/>
  </p:normalViewPr>
  <p:slideViewPr>
    <p:cSldViewPr snapToGrid="0">
      <p:cViewPr varScale="1">
        <p:scale>
          <a:sx n="48" d="100"/>
          <a:sy n="48" d="100"/>
        </p:scale>
        <p:origin x="53" y="45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Jorsh" userId="S::hannah.jorsh@hmd.org.uk::1ac14682-e9d7-43ef-8efc-18d9ef4e35ba" providerId="AD" clId="Web-{2D40DFAC-EDDF-8FD0-EAB5-3B727A64CE83}"/>
    <pc:docChg chg="modSld">
      <pc:chgData name="Hannah Jorsh" userId="S::hannah.jorsh@hmd.org.uk::1ac14682-e9d7-43ef-8efc-18d9ef4e35ba" providerId="AD" clId="Web-{2D40DFAC-EDDF-8FD0-EAB5-3B727A64CE83}" dt="2024-07-01T15:22:08.115" v="1" actId="20577"/>
      <pc:docMkLst>
        <pc:docMk/>
      </pc:docMkLst>
      <pc:sldChg chg="modSp">
        <pc:chgData name="Hannah Jorsh" userId="S::hannah.jorsh@hmd.org.uk::1ac14682-e9d7-43ef-8efc-18d9ef4e35ba" providerId="AD" clId="Web-{2D40DFAC-EDDF-8FD0-EAB5-3B727A64CE83}" dt="2024-07-01T15:22:08.115" v="1" actId="20577"/>
        <pc:sldMkLst>
          <pc:docMk/>
          <pc:sldMk cId="0" sldId="320"/>
        </pc:sldMkLst>
        <pc:spChg chg="mod">
          <ac:chgData name="Hannah Jorsh" userId="S::hannah.jorsh@hmd.org.uk::1ac14682-e9d7-43ef-8efc-18d9ef4e35ba" providerId="AD" clId="Web-{2D40DFAC-EDDF-8FD0-EAB5-3B727A64CE83}" dt="2024-07-01T15:22:08.115" v="1" actId="20577"/>
          <ac:spMkLst>
            <pc:docMk/>
            <pc:sldMk cId="0" sldId="320"/>
            <ac:spMk id="8197" creationId="{81AC11FE-63E3-4383-9216-06770F2D0897}"/>
          </ac:spMkLst>
        </pc:spChg>
      </pc:sldChg>
    </pc:docChg>
  </pc:docChgLst>
  <pc:docChgLst>
    <pc:chgData name="Hannah Jorsh" userId="S::hannah.jorsh@hmd.org.uk::1ac14682-e9d7-43ef-8efc-18d9ef4e35ba" providerId="AD" clId="Web-{DE35740B-6DA9-CEDC-2F5D-7B299EB217E7}"/>
    <pc:docChg chg="modSld">
      <pc:chgData name="Hannah Jorsh" userId="S::hannah.jorsh@hmd.org.uk::1ac14682-e9d7-43ef-8efc-18d9ef4e35ba" providerId="AD" clId="Web-{DE35740B-6DA9-CEDC-2F5D-7B299EB217E7}" dt="2024-07-10T12:34:30.264" v="0" actId="20577"/>
      <pc:docMkLst>
        <pc:docMk/>
      </pc:docMkLst>
      <pc:sldChg chg="modSp">
        <pc:chgData name="Hannah Jorsh" userId="S::hannah.jorsh@hmd.org.uk::1ac14682-e9d7-43ef-8efc-18d9ef4e35ba" providerId="AD" clId="Web-{DE35740B-6DA9-CEDC-2F5D-7B299EB217E7}" dt="2024-07-10T12:34:30.264" v="0" actId="20577"/>
        <pc:sldMkLst>
          <pc:docMk/>
          <pc:sldMk cId="0" sldId="320"/>
        </pc:sldMkLst>
        <pc:spChg chg="mod">
          <ac:chgData name="Hannah Jorsh" userId="S::hannah.jorsh@hmd.org.uk::1ac14682-e9d7-43ef-8efc-18d9ef4e35ba" providerId="AD" clId="Web-{DE35740B-6DA9-CEDC-2F5D-7B299EB217E7}" dt="2024-07-10T12:34:30.264" v="0" actId="20577"/>
          <ac:spMkLst>
            <pc:docMk/>
            <pc:sldMk cId="0" sldId="320"/>
            <ac:spMk id="8197" creationId="{81AC11FE-63E3-4383-9216-06770F2D0897}"/>
          </ac:spMkLst>
        </pc:spChg>
      </pc:sldChg>
    </pc:docChg>
  </pc:docChgLst>
  <pc:docChgLst>
    <pc:chgData name="Hannah Jorsh" userId="S::hannah.jorsh@hmd.org.uk::1ac14682-e9d7-43ef-8efc-18d9ef4e35ba" providerId="AD" clId="Web-{C8489D28-7263-F3FB-EF93-FB5FF55E8BA0}"/>
    <pc:docChg chg="modSld">
      <pc:chgData name="Hannah Jorsh" userId="S::hannah.jorsh@hmd.org.uk::1ac14682-e9d7-43ef-8efc-18d9ef4e35ba" providerId="AD" clId="Web-{C8489D28-7263-F3FB-EF93-FB5FF55E8BA0}" dt="2024-08-02T09:53:19.110" v="0" actId="1076"/>
      <pc:docMkLst>
        <pc:docMk/>
      </pc:docMkLst>
      <pc:sldChg chg="modSp">
        <pc:chgData name="Hannah Jorsh" userId="S::hannah.jorsh@hmd.org.uk::1ac14682-e9d7-43ef-8efc-18d9ef4e35ba" providerId="AD" clId="Web-{C8489D28-7263-F3FB-EF93-FB5FF55E8BA0}" dt="2024-08-02T09:53:19.110" v="0" actId="1076"/>
        <pc:sldMkLst>
          <pc:docMk/>
          <pc:sldMk cId="0" sldId="318"/>
        </pc:sldMkLst>
        <pc:spChg chg="mod">
          <ac:chgData name="Hannah Jorsh" userId="S::hannah.jorsh@hmd.org.uk::1ac14682-e9d7-43ef-8efc-18d9ef4e35ba" providerId="AD" clId="Web-{C8489D28-7263-F3FB-EF93-FB5FF55E8BA0}" dt="2024-08-02T09:53:19.110" v="0" actId="1076"/>
          <ac:spMkLst>
            <pc:docMk/>
            <pc:sldMk cId="0" sldId="318"/>
            <ac:spMk id="4103" creationId="{EC0F7E08-FA8C-F299-EACF-E6B779CD3E5D}"/>
          </ac:spMkLst>
        </pc:spChg>
      </pc:sldChg>
    </pc:docChg>
  </pc:docChgLst>
  <pc:docChgLst>
    <pc:chgData name="Hannah Jorsh" userId="S::hannah.jorsh@hmd.org.uk::1ac14682-e9d7-43ef-8efc-18d9ef4e35ba" providerId="AD" clId="Web-{316FD685-F71A-6DA6-CADD-69A38ABCB035}"/>
    <pc:docChg chg="modSld">
      <pc:chgData name="Hannah Jorsh" userId="S::hannah.jorsh@hmd.org.uk::1ac14682-e9d7-43ef-8efc-18d9ef4e35ba" providerId="AD" clId="Web-{316FD685-F71A-6DA6-CADD-69A38ABCB035}" dt="2024-08-02T10:18:14.940" v="14" actId="20577"/>
      <pc:docMkLst>
        <pc:docMk/>
      </pc:docMkLst>
      <pc:sldChg chg="modSp">
        <pc:chgData name="Hannah Jorsh" userId="S::hannah.jorsh@hmd.org.uk::1ac14682-e9d7-43ef-8efc-18d9ef4e35ba" providerId="AD" clId="Web-{316FD685-F71A-6DA6-CADD-69A38ABCB035}" dt="2024-08-02T10:18:14.940" v="14" actId="20577"/>
        <pc:sldMkLst>
          <pc:docMk/>
          <pc:sldMk cId="0" sldId="318"/>
        </pc:sldMkLst>
        <pc:spChg chg="mod">
          <ac:chgData name="Hannah Jorsh" userId="S::hannah.jorsh@hmd.org.uk::1ac14682-e9d7-43ef-8efc-18d9ef4e35ba" providerId="AD" clId="Web-{316FD685-F71A-6DA6-CADD-69A38ABCB035}" dt="2024-08-02T10:18:14.940" v="14" actId="20577"/>
          <ac:spMkLst>
            <pc:docMk/>
            <pc:sldMk cId="0" sldId="318"/>
            <ac:spMk id="4103" creationId="{EC0F7E08-FA8C-F299-EACF-E6B779CD3E5D}"/>
          </ac:spMkLst>
        </pc:spChg>
      </pc:sldChg>
    </pc:docChg>
  </pc:docChgLst>
  <pc:docChgLst>
    <pc:chgData name="Hannah Jorsh" userId="S::hannah.jorsh@hmd.org.uk::1ac14682-e9d7-43ef-8efc-18d9ef4e35ba" providerId="AD" clId="Web-{47A0704F-9CE3-5C07-90E8-3B54EDC273B8}"/>
    <pc:docChg chg="modSld sldOrd">
      <pc:chgData name="Hannah Jorsh" userId="S::hannah.jorsh@hmd.org.uk::1ac14682-e9d7-43ef-8efc-18d9ef4e35ba" providerId="AD" clId="Web-{47A0704F-9CE3-5C07-90E8-3B54EDC273B8}" dt="2024-07-02T09:36:08.827" v="4" actId="1076"/>
      <pc:docMkLst>
        <pc:docMk/>
      </pc:docMkLst>
      <pc:sldChg chg="modSp">
        <pc:chgData name="Hannah Jorsh" userId="S::hannah.jorsh@hmd.org.uk::1ac14682-e9d7-43ef-8efc-18d9ef4e35ba" providerId="AD" clId="Web-{47A0704F-9CE3-5C07-90E8-3B54EDC273B8}" dt="2024-07-02T09:36:08.827" v="4" actId="1076"/>
        <pc:sldMkLst>
          <pc:docMk/>
          <pc:sldMk cId="2690103163" sldId="287"/>
        </pc:sldMkLst>
        <pc:spChg chg="mod">
          <ac:chgData name="Hannah Jorsh" userId="S::hannah.jorsh@hmd.org.uk::1ac14682-e9d7-43ef-8efc-18d9ef4e35ba" providerId="AD" clId="Web-{47A0704F-9CE3-5C07-90E8-3B54EDC273B8}" dt="2024-07-02T09:36:08.827" v="4" actId="1076"/>
          <ac:spMkLst>
            <pc:docMk/>
            <pc:sldMk cId="2690103163" sldId="287"/>
            <ac:spMk id="2" creationId="{00000000-0000-0000-0000-000000000000}"/>
          </ac:spMkLst>
        </pc:spChg>
      </pc:sldChg>
      <pc:sldChg chg="modSp">
        <pc:chgData name="Hannah Jorsh" userId="S::hannah.jorsh@hmd.org.uk::1ac14682-e9d7-43ef-8efc-18d9ef4e35ba" providerId="AD" clId="Web-{47A0704F-9CE3-5C07-90E8-3B54EDC273B8}" dt="2024-07-02T09:25:53.278" v="1" actId="20577"/>
        <pc:sldMkLst>
          <pc:docMk/>
          <pc:sldMk cId="2352781636" sldId="314"/>
        </pc:sldMkLst>
        <pc:spChg chg="mod">
          <ac:chgData name="Hannah Jorsh" userId="S::hannah.jorsh@hmd.org.uk::1ac14682-e9d7-43ef-8efc-18d9ef4e35ba" providerId="AD" clId="Web-{47A0704F-9CE3-5C07-90E8-3B54EDC273B8}" dt="2024-07-02T09:25:53.278" v="1" actId="20577"/>
          <ac:spMkLst>
            <pc:docMk/>
            <pc:sldMk cId="2352781636" sldId="314"/>
            <ac:spMk id="8198" creationId="{00000000-0000-0000-0000-000000000000}"/>
          </ac:spMkLst>
        </pc:spChg>
      </pc:sldChg>
      <pc:sldChg chg="ord">
        <pc:chgData name="Hannah Jorsh" userId="S::hannah.jorsh@hmd.org.uk::1ac14682-e9d7-43ef-8efc-18d9ef4e35ba" providerId="AD" clId="Web-{47A0704F-9CE3-5C07-90E8-3B54EDC273B8}" dt="2024-07-02T09:32:09.804" v="3"/>
        <pc:sldMkLst>
          <pc:docMk/>
          <pc:sldMk cId="0" sldId="321"/>
        </pc:sldMkLst>
      </pc:sldChg>
    </pc:docChg>
  </pc:docChgLst>
  <pc:docChgLst>
    <pc:chgData name="Toni Griffiths" userId="S::toni.griffiths@hmd.org.uk::4d53cf28-811f-433d-b77e-53f004052a65" providerId="AD" clId="Web-{7AC4AB9A-77F7-5C43-A7BD-022F9E3C1681}"/>
    <pc:docChg chg="modSld">
      <pc:chgData name="Toni Griffiths" userId="S::toni.griffiths@hmd.org.uk::4d53cf28-811f-433d-b77e-53f004052a65" providerId="AD" clId="Web-{7AC4AB9A-77F7-5C43-A7BD-022F9E3C1681}" dt="2024-07-23T06:45:45.784" v="0" actId="20577"/>
      <pc:docMkLst>
        <pc:docMk/>
      </pc:docMkLst>
      <pc:sldChg chg="modSp">
        <pc:chgData name="Toni Griffiths" userId="S::toni.griffiths@hmd.org.uk::4d53cf28-811f-433d-b77e-53f004052a65" providerId="AD" clId="Web-{7AC4AB9A-77F7-5C43-A7BD-022F9E3C1681}" dt="2024-07-23T06:45:45.784" v="0" actId="20577"/>
        <pc:sldMkLst>
          <pc:docMk/>
          <pc:sldMk cId="1948257212" sldId="281"/>
        </pc:sldMkLst>
        <pc:spChg chg="mod">
          <ac:chgData name="Toni Griffiths" userId="S::toni.griffiths@hmd.org.uk::4d53cf28-811f-433d-b77e-53f004052a65" providerId="AD" clId="Web-{7AC4AB9A-77F7-5C43-A7BD-022F9E3C1681}" dt="2024-07-23T06:45:45.784" v="0" actId="20577"/>
          <ac:spMkLst>
            <pc:docMk/>
            <pc:sldMk cId="1948257212" sldId="281"/>
            <ac:spMk id="11" creationId="{1E8FACE9-E3D3-8E8E-3393-4296E656F1B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1483DAB2-EC7D-48CF-8D77-0073FF6EC45D}" type="datetimeFigureOut">
              <a:rPr lang="en-GB" smtClean="0"/>
              <a:t>02/08/2024</a:t>
            </a:fld>
            <a:endParaRPr lang="en-GB"/>
          </a:p>
        </p:txBody>
      </p:sp>
      <p:sp>
        <p:nvSpPr>
          <p:cNvPr id="4" name="Footer Placeholder 3"/>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498ED86A-8607-40B1-AA0E-4AA39B5C418B}" type="slidenum">
              <a:rPr lang="en-GB" smtClean="0"/>
              <a:t>‹#›</a:t>
            </a:fld>
            <a:endParaRPr lang="en-GB"/>
          </a:p>
        </p:txBody>
      </p:sp>
    </p:spTree>
    <p:extLst>
      <p:ext uri="{BB962C8B-B14F-4D97-AF65-F5344CB8AC3E}">
        <p14:creationId xmlns:p14="http://schemas.microsoft.com/office/powerpoint/2010/main" val="3181733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C475148F-3E38-47D8-B423-6AAB1E9DB06C}" type="datetimeFigureOut">
              <a:rPr lang="en-GB" smtClean="0"/>
              <a:t>02/08/2024</a:t>
            </a:fld>
            <a:endParaRPr lang="en-GB"/>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F08889E4-7515-48DB-A79C-5D1C2EC6BCF8}" type="slidenum">
              <a:rPr lang="en-GB" smtClean="0"/>
              <a:t>‹#›</a:t>
            </a:fld>
            <a:endParaRPr lang="en-GB"/>
          </a:p>
        </p:txBody>
      </p:sp>
    </p:spTree>
    <p:extLst>
      <p:ext uri="{BB962C8B-B14F-4D97-AF65-F5344CB8AC3E}">
        <p14:creationId xmlns:p14="http://schemas.microsoft.com/office/powerpoint/2010/main" val="3154138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Follow this with what HMDT is, why 2025 is significant and then segway in information about Bosnia</a:t>
            </a:r>
          </a:p>
        </p:txBody>
      </p:sp>
      <p:sp>
        <p:nvSpPr>
          <p:cNvPr id="4" name="Slide Number Placeholder 3"/>
          <p:cNvSpPr>
            <a:spLocks noGrp="1"/>
          </p:cNvSpPr>
          <p:nvPr>
            <p:ph type="sldNum" sz="quarter" idx="5"/>
          </p:nvPr>
        </p:nvSpPr>
        <p:spPr/>
        <p:txBody>
          <a:bodyPr/>
          <a:lstStyle/>
          <a:p>
            <a:fld id="{F08889E4-7515-48DB-A79C-5D1C2EC6BCF8}" type="slidenum">
              <a:rPr lang="en-GB" smtClean="0"/>
              <a:t>2</a:t>
            </a:fld>
            <a:endParaRPr lang="en-GB"/>
          </a:p>
        </p:txBody>
      </p:sp>
    </p:spTree>
    <p:extLst>
      <p:ext uri="{BB962C8B-B14F-4D97-AF65-F5344CB8AC3E}">
        <p14:creationId xmlns:p14="http://schemas.microsoft.com/office/powerpoint/2010/main" val="631966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27 January is the day Auschwitz-Birkenau, the largest Nazi death camp, was liberated.</a:t>
            </a:r>
            <a:endParaRPr lang="en-GB" dirty="0"/>
          </a:p>
        </p:txBody>
      </p:sp>
      <p:sp>
        <p:nvSpPr>
          <p:cNvPr id="4" name="Slide Number Placeholder 3"/>
          <p:cNvSpPr>
            <a:spLocks noGrp="1"/>
          </p:cNvSpPr>
          <p:nvPr>
            <p:ph type="sldNum" sz="quarter" idx="5"/>
          </p:nvPr>
        </p:nvSpPr>
        <p:spPr/>
        <p:txBody>
          <a:bodyPr/>
          <a:lstStyle/>
          <a:p>
            <a:fld id="{F08889E4-7515-48DB-A79C-5D1C2EC6BCF8}" type="slidenum">
              <a:rPr lang="en-GB" smtClean="0"/>
              <a:t>3</a:t>
            </a:fld>
            <a:endParaRPr lang="en-GB"/>
          </a:p>
        </p:txBody>
      </p:sp>
    </p:spTree>
    <p:extLst>
      <p:ext uri="{BB962C8B-B14F-4D97-AF65-F5344CB8AC3E}">
        <p14:creationId xmlns:p14="http://schemas.microsoft.com/office/powerpoint/2010/main" val="4034737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08889E4-7515-48DB-A79C-5D1C2EC6BCF8}" type="slidenum">
              <a:rPr lang="en-GB" smtClean="0"/>
              <a:t>4</a:t>
            </a:fld>
            <a:endParaRPr lang="en-GB"/>
          </a:p>
        </p:txBody>
      </p:sp>
    </p:spTree>
    <p:extLst>
      <p:ext uri="{BB962C8B-B14F-4D97-AF65-F5344CB8AC3E}">
        <p14:creationId xmlns:p14="http://schemas.microsoft.com/office/powerpoint/2010/main" val="3324312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08A8BB84-5953-91D2-6784-1A2AF5F10EB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E65C72DE-43FB-A1EF-311B-1DF2CAA1C2C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4" name="Slide Number Placeholder 3">
            <a:extLst>
              <a:ext uri="{FF2B5EF4-FFF2-40B4-BE49-F238E27FC236}">
                <a16:creationId xmlns:a16="http://schemas.microsoft.com/office/drawing/2014/main" id="{7203B4F8-3435-E17B-37E3-D9BC8CD9CDAB}"/>
              </a:ext>
            </a:extLst>
          </p:cNvPr>
          <p:cNvSpPr>
            <a:spLocks noGrp="1"/>
          </p:cNvSpPr>
          <p:nvPr>
            <p:ph type="sldNum" sz="quarter" idx="5"/>
          </p:nvPr>
        </p:nvSpPr>
        <p:spPr/>
        <p:txBody>
          <a:bodyPr/>
          <a:lstStyle/>
          <a:p>
            <a:pPr>
              <a:defRPr/>
            </a:pPr>
            <a:fld id="{8791FD21-2914-4A75-B117-1321D59C1672}" type="slidenum">
              <a:rPr lang="en-GB" smtClean="0"/>
              <a:pPr>
                <a:defRPr/>
              </a:pPr>
              <a:t>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examples of memorials that have been designed. </a:t>
            </a:r>
          </a:p>
          <a:p>
            <a:endParaRPr lang="en-US" dirty="0"/>
          </a:p>
          <a:p>
            <a:r>
              <a:rPr lang="en-US" dirty="0"/>
              <a:t>All memorials must be designed or photographed to be a4 size, please include a short supporting paragraph to explain your design choices. </a:t>
            </a:r>
          </a:p>
        </p:txBody>
      </p:sp>
      <p:sp>
        <p:nvSpPr>
          <p:cNvPr id="4" name="Slide Number Placeholder 3"/>
          <p:cNvSpPr>
            <a:spLocks noGrp="1"/>
          </p:cNvSpPr>
          <p:nvPr>
            <p:ph type="sldNum" sz="quarter" idx="5"/>
          </p:nvPr>
        </p:nvSpPr>
        <p:spPr/>
        <p:txBody>
          <a:bodyPr/>
          <a:lstStyle/>
          <a:p>
            <a:fld id="{F08889E4-7515-48DB-A79C-5D1C2EC6BCF8}" type="slidenum">
              <a:rPr lang="en-GB" smtClean="0"/>
              <a:t>14</a:t>
            </a:fld>
            <a:endParaRPr lang="en-GB"/>
          </a:p>
        </p:txBody>
      </p:sp>
    </p:spTree>
    <p:extLst>
      <p:ext uri="{BB962C8B-B14F-4D97-AF65-F5344CB8AC3E}">
        <p14:creationId xmlns:p14="http://schemas.microsoft.com/office/powerpoint/2010/main" val="3500194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our website for life stories.</a:t>
            </a:r>
          </a:p>
          <a:p>
            <a:endParaRPr lang="en-US" dirty="0"/>
          </a:p>
          <a:p>
            <a:r>
              <a:rPr lang="en-US" dirty="0"/>
              <a:t>Submit your memorial to education@hmd.org.uk or via post to _______</a:t>
            </a:r>
          </a:p>
        </p:txBody>
      </p:sp>
      <p:sp>
        <p:nvSpPr>
          <p:cNvPr id="4" name="Slide Number Placeholder 3"/>
          <p:cNvSpPr>
            <a:spLocks noGrp="1"/>
          </p:cNvSpPr>
          <p:nvPr>
            <p:ph type="sldNum" sz="quarter" idx="5"/>
          </p:nvPr>
        </p:nvSpPr>
        <p:spPr/>
        <p:txBody>
          <a:bodyPr/>
          <a:lstStyle/>
          <a:p>
            <a:fld id="{F08889E4-7515-48DB-A79C-5D1C2EC6BCF8}" type="slidenum">
              <a:rPr lang="en-GB" smtClean="0"/>
              <a:t>15</a:t>
            </a:fld>
            <a:endParaRPr lang="en-GB"/>
          </a:p>
        </p:txBody>
      </p:sp>
    </p:spTree>
    <p:extLst>
      <p:ext uri="{BB962C8B-B14F-4D97-AF65-F5344CB8AC3E}">
        <p14:creationId xmlns:p14="http://schemas.microsoft.com/office/powerpoint/2010/main" val="1575614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24A26F51-107A-4BE1-AE1F-3A6160BF81D3}" type="datetimeFigureOut">
              <a:rPr lang="en-GB"/>
              <a:pPr>
                <a:defRPr/>
              </a:pPr>
              <a:t>02/08/2024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AD9C14E-0744-464B-AB23-772AF4C504DA}" type="slidenum">
              <a:rPr lang="en-GB"/>
              <a:pPr>
                <a:defRPr/>
              </a:pPr>
              <a:t>‹#›</a:t>
            </a:fld>
            <a:endParaRPr lang="en-GB"/>
          </a:p>
        </p:txBody>
      </p:sp>
    </p:spTree>
    <p:extLst>
      <p:ext uri="{BB962C8B-B14F-4D97-AF65-F5344CB8AC3E}">
        <p14:creationId xmlns:p14="http://schemas.microsoft.com/office/powerpoint/2010/main" val="820603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0F6A76FB-A902-4C33-8858-58441D2922EA}" type="datetimeFigureOut">
              <a:rPr lang="en-GB"/>
              <a:pPr>
                <a:defRPr/>
              </a:pPr>
              <a:t>02/08/2024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C3EFDC5-4889-401A-9171-3E0F975D574F}" type="slidenum">
              <a:rPr lang="en-GB"/>
              <a:pPr>
                <a:defRPr/>
              </a:pPr>
              <a:t>‹#›</a:t>
            </a:fld>
            <a:endParaRPr lang="en-GB"/>
          </a:p>
        </p:txBody>
      </p:sp>
    </p:spTree>
    <p:extLst>
      <p:ext uri="{BB962C8B-B14F-4D97-AF65-F5344CB8AC3E}">
        <p14:creationId xmlns:p14="http://schemas.microsoft.com/office/powerpoint/2010/main" val="3778912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DFAFEDDB-B03B-42B4-B993-8ADAE86893CD}" type="datetimeFigureOut">
              <a:rPr lang="en-GB"/>
              <a:pPr>
                <a:defRPr/>
              </a:pPr>
              <a:t>02/08/2024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8412DB3-30CA-45D8-B298-5D8A3B27F11B}" type="slidenum">
              <a:rPr lang="en-GB"/>
              <a:pPr>
                <a:defRPr/>
              </a:pPr>
              <a:t>‹#›</a:t>
            </a:fld>
            <a:endParaRPr lang="en-GB"/>
          </a:p>
        </p:txBody>
      </p:sp>
    </p:spTree>
    <p:extLst>
      <p:ext uri="{BB962C8B-B14F-4D97-AF65-F5344CB8AC3E}">
        <p14:creationId xmlns:p14="http://schemas.microsoft.com/office/powerpoint/2010/main" val="4146826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C4B03529-C289-4133-B015-0C6E5C5D32B8}" type="datetimeFigureOut">
              <a:rPr lang="en-GB"/>
              <a:pPr>
                <a:defRPr/>
              </a:pPr>
              <a:t>02/08/2024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83A9CD0-4457-4946-B873-2C6444BE4B13}" type="slidenum">
              <a:rPr lang="en-GB"/>
              <a:pPr>
                <a:defRPr/>
              </a:pPr>
              <a:t>‹#›</a:t>
            </a:fld>
            <a:endParaRPr lang="en-GB"/>
          </a:p>
        </p:txBody>
      </p:sp>
    </p:spTree>
    <p:extLst>
      <p:ext uri="{BB962C8B-B14F-4D97-AF65-F5344CB8AC3E}">
        <p14:creationId xmlns:p14="http://schemas.microsoft.com/office/powerpoint/2010/main" val="1496430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E66CE64E-55FA-418C-8EE1-C5A066E195E0}" type="datetimeFigureOut">
              <a:rPr lang="en-GB"/>
              <a:pPr>
                <a:defRPr/>
              </a:pPr>
              <a:t>02/08/2024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8279DF6-DB96-43B1-B6CF-9933AA0A7AAB}" type="slidenum">
              <a:rPr lang="en-GB"/>
              <a:pPr>
                <a:defRPr/>
              </a:pPr>
              <a:t>‹#›</a:t>
            </a:fld>
            <a:endParaRPr lang="en-GB"/>
          </a:p>
        </p:txBody>
      </p:sp>
    </p:spTree>
    <p:extLst>
      <p:ext uri="{BB962C8B-B14F-4D97-AF65-F5344CB8AC3E}">
        <p14:creationId xmlns:p14="http://schemas.microsoft.com/office/powerpoint/2010/main" val="1512507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2B6383DC-33F2-4BE5-BED9-5977C41E28A3}" type="datetimeFigureOut">
              <a:rPr lang="en-GB"/>
              <a:pPr>
                <a:defRPr/>
              </a:pPr>
              <a:t>02/08/2024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6188A0DA-5589-4F84-86C4-7DC2522A5945}" type="slidenum">
              <a:rPr lang="en-GB"/>
              <a:pPr>
                <a:defRPr/>
              </a:pPr>
              <a:t>‹#›</a:t>
            </a:fld>
            <a:endParaRPr lang="en-GB"/>
          </a:p>
        </p:txBody>
      </p:sp>
    </p:spTree>
    <p:extLst>
      <p:ext uri="{BB962C8B-B14F-4D97-AF65-F5344CB8AC3E}">
        <p14:creationId xmlns:p14="http://schemas.microsoft.com/office/powerpoint/2010/main" val="1416173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AC4FEAAD-285E-4C13-A201-EDCA8DEB81AC}" type="datetimeFigureOut">
              <a:rPr lang="en-GB"/>
              <a:pPr>
                <a:defRPr/>
              </a:pPr>
              <a:t>02/08/2024</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A9611FBC-6C56-450E-BE0F-AAB41FDC2312}" type="slidenum">
              <a:rPr lang="en-GB"/>
              <a:pPr>
                <a:defRPr/>
              </a:pPr>
              <a:t>‹#›</a:t>
            </a:fld>
            <a:endParaRPr lang="en-GB"/>
          </a:p>
        </p:txBody>
      </p:sp>
    </p:spTree>
    <p:extLst>
      <p:ext uri="{BB962C8B-B14F-4D97-AF65-F5344CB8AC3E}">
        <p14:creationId xmlns:p14="http://schemas.microsoft.com/office/powerpoint/2010/main" val="3635598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AA0A3717-8433-4740-B072-9807A1E8D36D}" type="datetimeFigureOut">
              <a:rPr lang="en-GB"/>
              <a:pPr>
                <a:defRPr/>
              </a:pPr>
              <a:t>02/08/2024</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A1A430DD-FCD9-4573-B197-618746F2D7AF}" type="slidenum">
              <a:rPr lang="en-GB"/>
              <a:pPr>
                <a:defRPr/>
              </a:pPr>
              <a:t>‹#›</a:t>
            </a:fld>
            <a:endParaRPr lang="en-GB"/>
          </a:p>
        </p:txBody>
      </p:sp>
    </p:spTree>
    <p:extLst>
      <p:ext uri="{BB962C8B-B14F-4D97-AF65-F5344CB8AC3E}">
        <p14:creationId xmlns:p14="http://schemas.microsoft.com/office/powerpoint/2010/main" val="23379991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29DE16F-A233-45B5-942E-7708984F05A8}" type="datetimeFigureOut">
              <a:rPr lang="en-GB"/>
              <a:pPr>
                <a:defRPr/>
              </a:pPr>
              <a:t>02/08/2024</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03031E5F-0DBD-4E58-9764-A130A4170AFA}" type="slidenum">
              <a:rPr lang="en-GB"/>
              <a:pPr>
                <a:defRPr/>
              </a:pPr>
              <a:t>‹#›</a:t>
            </a:fld>
            <a:endParaRPr lang="en-GB"/>
          </a:p>
        </p:txBody>
      </p:sp>
    </p:spTree>
    <p:extLst>
      <p:ext uri="{BB962C8B-B14F-4D97-AF65-F5344CB8AC3E}">
        <p14:creationId xmlns:p14="http://schemas.microsoft.com/office/powerpoint/2010/main" val="3412098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CD95211-0815-4AE2-B923-BAE4B77282EA}" type="datetimeFigureOut">
              <a:rPr lang="en-GB"/>
              <a:pPr>
                <a:defRPr/>
              </a:pPr>
              <a:t>02/08/2024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896D4670-995D-4D54-B4E7-3E53A39E417B}" type="slidenum">
              <a:rPr lang="en-GB"/>
              <a:pPr>
                <a:defRPr/>
              </a:pPr>
              <a:t>‹#›</a:t>
            </a:fld>
            <a:endParaRPr lang="en-GB"/>
          </a:p>
        </p:txBody>
      </p:sp>
    </p:spTree>
    <p:extLst>
      <p:ext uri="{BB962C8B-B14F-4D97-AF65-F5344CB8AC3E}">
        <p14:creationId xmlns:p14="http://schemas.microsoft.com/office/powerpoint/2010/main" val="2928629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4A301EB-D716-4207-B2DE-B71055C8E3DA}" type="datetimeFigureOut">
              <a:rPr lang="en-GB"/>
              <a:pPr>
                <a:defRPr/>
              </a:pPr>
              <a:t>02/08/2024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52EA8C51-BEF2-4101-BB0A-88F3049D500F}" type="slidenum">
              <a:rPr lang="en-GB"/>
              <a:pPr>
                <a:defRPr/>
              </a:pPr>
              <a:t>‹#›</a:t>
            </a:fld>
            <a:endParaRPr lang="en-GB"/>
          </a:p>
        </p:txBody>
      </p:sp>
    </p:spTree>
    <p:extLst>
      <p:ext uri="{BB962C8B-B14F-4D97-AF65-F5344CB8AC3E}">
        <p14:creationId xmlns:p14="http://schemas.microsoft.com/office/powerpoint/2010/main" val="3216384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05229590-8B7B-4FE4-BA3B-6D3B7A414C3E}" type="datetimeFigureOut">
              <a:rPr lang="en-GB"/>
              <a:pPr>
                <a:defRPr/>
              </a:pPr>
              <a:t>02/08/2024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mn-lt"/>
              </a:defRPr>
            </a:lvl1pPr>
          </a:lstStyle>
          <a:p>
            <a:pPr>
              <a:defRPr/>
            </a:pPr>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5CCDE8A9-5D37-4FE3-A985-43919069C832}"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3247077"/>
            <a:ext cx="12192000" cy="1511152"/>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051" name="Subtitle 2"/>
          <p:cNvSpPr>
            <a:spLocks noGrp="1"/>
          </p:cNvSpPr>
          <p:nvPr>
            <p:ph type="subTitle" idx="1"/>
          </p:nvPr>
        </p:nvSpPr>
        <p:spPr>
          <a:xfrm>
            <a:off x="1521414" y="3167727"/>
            <a:ext cx="9144000" cy="1356147"/>
          </a:xfrm>
        </p:spPr>
        <p:txBody>
          <a:bodyPr/>
          <a:lstStyle/>
          <a:p>
            <a:endParaRPr lang="en-GB" altLang="en-US" sz="3600" b="1" dirty="0">
              <a:solidFill>
                <a:schemeClr val="bg1"/>
              </a:solidFill>
              <a:latin typeface="Arial" panose="020B0604020202020204" pitchFamily="34" charset="0"/>
              <a:cs typeface="Arial" panose="020B0604020202020204" pitchFamily="34" charset="0"/>
            </a:endParaRPr>
          </a:p>
          <a:p>
            <a:r>
              <a:rPr lang="en-GB" altLang="en-US" sz="3600" b="1" dirty="0">
                <a:solidFill>
                  <a:schemeClr val="bg1"/>
                </a:solidFill>
                <a:latin typeface="Arial" panose="020B0604020202020204" pitchFamily="34" charset="0"/>
                <a:cs typeface="Arial" panose="020B0604020202020204" pitchFamily="34" charset="0"/>
              </a:rPr>
              <a:t>HMDT Memorial Competition</a:t>
            </a:r>
          </a:p>
        </p:txBody>
      </p:sp>
      <p:sp>
        <p:nvSpPr>
          <p:cNvPr id="6" name="Frame 5"/>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pic>
        <p:nvPicPr>
          <p:cNvPr id="2054" name="Picture 7"/>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169143" y="536984"/>
            <a:ext cx="1848542" cy="2463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7281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http://www.srebrenica.org.uk/wp-content/uploads/2018/07/Hatidza-Mehmedovic-1200x9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26007" y="1797452"/>
            <a:ext cx="4939985" cy="3704989"/>
          </a:xfrm>
          <a:prstGeom prst="rect">
            <a:avLst/>
          </a:prstGeom>
          <a:noFill/>
          <a:extLst>
            <a:ext uri="{909E8E84-426E-40DD-AFC4-6F175D3DCCD1}">
              <a14:hiddenFill xmlns:a14="http://schemas.microsoft.com/office/drawing/2010/main">
                <a:solidFill>
                  <a:srgbClr val="FFFFFF"/>
                </a:solidFill>
              </a14:hiddenFill>
            </a:ext>
          </a:extLst>
        </p:spPr>
      </p:pic>
      <p:sp>
        <p:nvSpPr>
          <p:cNvPr id="6148"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800">
                <a:solidFill>
                  <a:schemeClr val="bg1"/>
                </a:solidFill>
                <a:latin typeface="Arial" panose="020B0604020202020204" pitchFamily="34" charset="0"/>
                <a:cs typeface="Arial" panose="020B0604020202020204" pitchFamily="34" charset="0"/>
              </a:rPr>
              <a:t>Darfur in Sudan</a:t>
            </a:r>
          </a:p>
        </p:txBody>
      </p:sp>
      <p:sp>
        <p:nvSpPr>
          <p:cNvPr id="15" name="Frame 14"/>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sp>
        <p:nvSpPr>
          <p:cNvPr id="14" name="Rectangle 13"/>
          <p:cNvSpPr/>
          <p:nvPr/>
        </p:nvSpPr>
        <p:spPr>
          <a:xfrm>
            <a:off x="0" y="324780"/>
            <a:ext cx="11338560" cy="647041"/>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364690" y="375261"/>
            <a:ext cx="6892290" cy="523220"/>
          </a:xfrm>
          <a:prstGeom prst="rect">
            <a:avLst/>
          </a:prstGeom>
          <a:noFill/>
        </p:spPr>
        <p:txBody>
          <a:bodyPr wrap="square" rtlCol="0">
            <a:spAutoFit/>
          </a:bodyPr>
          <a:lstStyle/>
          <a:p>
            <a:r>
              <a:rPr lang="en-GB" sz="2800" b="1">
                <a:solidFill>
                  <a:schemeClr val="bg1"/>
                </a:solidFill>
                <a:latin typeface="Arial" panose="020B0604020202020204" pitchFamily="34" charset="0"/>
                <a:cs typeface="Arial" panose="020B0604020202020204" pitchFamily="34" charset="0"/>
              </a:rPr>
              <a:t>The Mothers of Srebrenica</a:t>
            </a:r>
          </a:p>
        </p:txBody>
      </p:sp>
      <p:pic>
        <p:nvPicPr>
          <p:cNvPr id="17" name="Pictur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8320" y="248599"/>
            <a:ext cx="589790" cy="828815"/>
          </a:xfrm>
          <a:prstGeom prst="rect">
            <a:avLst/>
          </a:prstGeom>
        </p:spPr>
      </p:pic>
      <p:sp>
        <p:nvSpPr>
          <p:cNvPr id="3" name="TextBox 2">
            <a:extLst>
              <a:ext uri="{FF2B5EF4-FFF2-40B4-BE49-F238E27FC236}">
                <a16:creationId xmlns:a16="http://schemas.microsoft.com/office/drawing/2014/main" id="{52E83A9F-E1DB-456D-A329-652ABD3A82D1}"/>
              </a:ext>
            </a:extLst>
          </p:cNvPr>
          <p:cNvSpPr txBox="1"/>
          <p:nvPr/>
        </p:nvSpPr>
        <p:spPr>
          <a:xfrm>
            <a:off x="4434114" y="6544733"/>
            <a:ext cx="3335867" cy="2616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dirty="0">
                <a:latin typeface="Arial"/>
                <a:cs typeface="Arial"/>
              </a:rPr>
              <a:t>Photograph courtesy of Remembering Srebrenica</a:t>
            </a:r>
          </a:p>
        </p:txBody>
      </p:sp>
    </p:spTree>
    <p:extLst>
      <p:ext uri="{BB962C8B-B14F-4D97-AF65-F5344CB8AC3E}">
        <p14:creationId xmlns:p14="http://schemas.microsoft.com/office/powerpoint/2010/main" val="212106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http://www.srebrenica.org.uk/wp-content/uploads/2018/07/Hatidza-Mehmedovic-1200x9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12002" y="2310800"/>
            <a:ext cx="3182112" cy="2386584"/>
          </a:xfrm>
          <a:prstGeom prst="rect">
            <a:avLst/>
          </a:prstGeom>
          <a:noFill/>
          <a:extLst>
            <a:ext uri="{909E8E84-426E-40DD-AFC4-6F175D3DCCD1}">
              <a14:hiddenFill xmlns:a14="http://schemas.microsoft.com/office/drawing/2010/main">
                <a:solidFill>
                  <a:srgbClr val="FFFFFF"/>
                </a:solidFill>
              </a14:hiddenFill>
            </a:ext>
          </a:extLst>
        </p:spPr>
      </p:pic>
      <p:sp>
        <p:nvSpPr>
          <p:cNvPr id="6148"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800">
                <a:solidFill>
                  <a:schemeClr val="bg1"/>
                </a:solidFill>
                <a:latin typeface="Arial" panose="020B0604020202020204" pitchFamily="34" charset="0"/>
                <a:cs typeface="Arial" panose="020B0604020202020204" pitchFamily="34" charset="0"/>
              </a:rPr>
              <a:t>Darfur in Sudan</a:t>
            </a:r>
          </a:p>
        </p:txBody>
      </p:sp>
      <p:sp>
        <p:nvSpPr>
          <p:cNvPr id="15" name="Frame 14"/>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sp>
        <p:nvSpPr>
          <p:cNvPr id="14" name="Rectangle 13"/>
          <p:cNvSpPr/>
          <p:nvPr/>
        </p:nvSpPr>
        <p:spPr>
          <a:xfrm>
            <a:off x="0" y="324780"/>
            <a:ext cx="11338560" cy="647041"/>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364690" y="375261"/>
            <a:ext cx="6892290" cy="523220"/>
          </a:xfrm>
          <a:prstGeom prst="rect">
            <a:avLst/>
          </a:prstGeom>
          <a:noFill/>
        </p:spPr>
        <p:txBody>
          <a:bodyPr wrap="square" rtlCol="0">
            <a:spAutoFit/>
          </a:bodyPr>
          <a:lstStyle/>
          <a:p>
            <a:r>
              <a:rPr lang="en-GB" sz="2800" b="1">
                <a:solidFill>
                  <a:schemeClr val="bg1"/>
                </a:solidFill>
                <a:latin typeface="Arial" panose="020B0604020202020204" pitchFamily="34" charset="0"/>
                <a:cs typeface="Arial" panose="020B0604020202020204" pitchFamily="34" charset="0"/>
              </a:rPr>
              <a:t>The Mothers of Srebrenica</a:t>
            </a:r>
          </a:p>
        </p:txBody>
      </p:sp>
      <p:pic>
        <p:nvPicPr>
          <p:cNvPr id="17" name="Pictur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8320" y="248599"/>
            <a:ext cx="589790" cy="828815"/>
          </a:xfrm>
          <a:prstGeom prst="rect">
            <a:avLst/>
          </a:prstGeom>
        </p:spPr>
      </p:pic>
      <p:sp>
        <p:nvSpPr>
          <p:cNvPr id="6" name="Rectangle 5"/>
          <p:cNvSpPr/>
          <p:nvPr/>
        </p:nvSpPr>
        <p:spPr>
          <a:xfrm>
            <a:off x="1867028" y="1651445"/>
            <a:ext cx="3279744" cy="94700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867028" y="1789944"/>
            <a:ext cx="3308919" cy="615553"/>
          </a:xfrm>
          <a:prstGeom prst="rect">
            <a:avLst/>
          </a:prstGeom>
          <a:noFill/>
        </p:spPr>
        <p:txBody>
          <a:bodyPr wrap="none" rtlCol="0">
            <a:spAutoFit/>
          </a:bodyPr>
          <a:lstStyle/>
          <a:p>
            <a:r>
              <a:rPr lang="en-GB" sz="1600" b="1" dirty="0">
                <a:solidFill>
                  <a:schemeClr val="bg1"/>
                </a:solidFill>
                <a:latin typeface="Arial" charset="0"/>
                <a:ea typeface="Arial" charset="0"/>
                <a:cs typeface="Arial" charset="0"/>
              </a:rPr>
              <a:t>Bring a civil lawsuit against the </a:t>
            </a:r>
          </a:p>
          <a:p>
            <a:r>
              <a:rPr lang="en-GB" sz="1600" b="1" dirty="0">
                <a:solidFill>
                  <a:schemeClr val="bg1"/>
                </a:solidFill>
                <a:latin typeface="Arial" charset="0"/>
                <a:ea typeface="Arial" charset="0"/>
                <a:cs typeface="Arial" charset="0"/>
              </a:rPr>
              <a:t>UN for failing to protect people.</a:t>
            </a:r>
            <a:r>
              <a:rPr lang="en-GB" dirty="0"/>
              <a:t> </a:t>
            </a:r>
          </a:p>
        </p:txBody>
      </p:sp>
      <p:sp>
        <p:nvSpPr>
          <p:cNvPr id="18" name="Rectangle 17"/>
          <p:cNvSpPr/>
          <p:nvPr/>
        </p:nvSpPr>
        <p:spPr>
          <a:xfrm>
            <a:off x="2293059" y="4271232"/>
            <a:ext cx="2546531" cy="94700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93059" y="4421571"/>
            <a:ext cx="2638864" cy="584775"/>
          </a:xfrm>
          <a:prstGeom prst="rect">
            <a:avLst/>
          </a:prstGeom>
          <a:noFill/>
        </p:spPr>
        <p:txBody>
          <a:bodyPr wrap="none" rtlCol="0">
            <a:spAutoFit/>
          </a:bodyPr>
          <a:lstStyle/>
          <a:p>
            <a:r>
              <a:rPr lang="en-GB" sz="1600" b="1" dirty="0">
                <a:solidFill>
                  <a:schemeClr val="bg1"/>
                </a:solidFill>
                <a:latin typeface="Arial" charset="0"/>
                <a:ea typeface="Arial" charset="0"/>
                <a:cs typeface="Arial" charset="0"/>
              </a:rPr>
              <a:t>Identify the bodies and </a:t>
            </a:r>
          </a:p>
          <a:p>
            <a:r>
              <a:rPr lang="en-GB" sz="1600" b="1" dirty="0">
                <a:solidFill>
                  <a:schemeClr val="bg1"/>
                </a:solidFill>
                <a:latin typeface="Arial" charset="0"/>
                <a:ea typeface="Arial" charset="0"/>
                <a:cs typeface="Arial" charset="0"/>
              </a:rPr>
              <a:t>give them proper burials.</a:t>
            </a:r>
            <a:endParaRPr lang="en-US" sz="1600" b="1" dirty="0">
              <a:solidFill>
                <a:schemeClr val="bg1"/>
              </a:solidFill>
              <a:latin typeface="Arial" charset="0"/>
              <a:ea typeface="Arial" charset="0"/>
              <a:cs typeface="Arial" charset="0"/>
            </a:endParaRPr>
          </a:p>
        </p:txBody>
      </p:sp>
      <p:sp>
        <p:nvSpPr>
          <p:cNvPr id="19" name="Rectangle 18"/>
          <p:cNvSpPr/>
          <p:nvPr/>
        </p:nvSpPr>
        <p:spPr>
          <a:xfrm>
            <a:off x="7264038" y="4402683"/>
            <a:ext cx="2549096" cy="94700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340199" y="1624941"/>
            <a:ext cx="3412913" cy="94700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7264038" y="4456511"/>
            <a:ext cx="2549096" cy="861774"/>
          </a:xfrm>
          <a:prstGeom prst="rect">
            <a:avLst/>
          </a:prstGeom>
          <a:noFill/>
        </p:spPr>
        <p:txBody>
          <a:bodyPr wrap="none" rtlCol="0">
            <a:spAutoFit/>
          </a:bodyPr>
          <a:lstStyle/>
          <a:p>
            <a:r>
              <a:rPr lang="en-GB" sz="1600" b="1">
                <a:solidFill>
                  <a:schemeClr val="bg1"/>
                </a:solidFill>
                <a:latin typeface="Arial" charset="0"/>
                <a:ea typeface="Arial" charset="0"/>
                <a:cs typeface="Arial" charset="0"/>
              </a:rPr>
              <a:t>Establish a memorial to </a:t>
            </a:r>
          </a:p>
          <a:p>
            <a:r>
              <a:rPr lang="en-GB" sz="1600" b="1">
                <a:solidFill>
                  <a:schemeClr val="bg1"/>
                </a:solidFill>
                <a:latin typeface="Arial" charset="0"/>
                <a:ea typeface="Arial" charset="0"/>
                <a:cs typeface="Arial" charset="0"/>
              </a:rPr>
              <a:t>the people murdered in </a:t>
            </a:r>
          </a:p>
          <a:p>
            <a:r>
              <a:rPr lang="en-GB" sz="1600" b="1">
                <a:solidFill>
                  <a:schemeClr val="bg1"/>
                </a:solidFill>
                <a:latin typeface="Arial" charset="0"/>
                <a:ea typeface="Arial" charset="0"/>
                <a:cs typeface="Arial" charset="0"/>
              </a:rPr>
              <a:t>Srebrenica. </a:t>
            </a:r>
          </a:p>
        </p:txBody>
      </p:sp>
      <p:sp>
        <p:nvSpPr>
          <p:cNvPr id="5" name="TextBox 4"/>
          <p:cNvSpPr txBox="1"/>
          <p:nvPr/>
        </p:nvSpPr>
        <p:spPr>
          <a:xfrm>
            <a:off x="7340199" y="1658493"/>
            <a:ext cx="3584636" cy="861774"/>
          </a:xfrm>
          <a:prstGeom prst="rect">
            <a:avLst/>
          </a:prstGeom>
          <a:noFill/>
        </p:spPr>
        <p:txBody>
          <a:bodyPr wrap="none" rtlCol="0">
            <a:spAutoFit/>
          </a:bodyPr>
          <a:lstStyle/>
          <a:p>
            <a:r>
              <a:rPr lang="en-GB" sz="1600" b="1">
                <a:solidFill>
                  <a:schemeClr val="bg1"/>
                </a:solidFill>
                <a:latin typeface="Arial" charset="0"/>
                <a:ea typeface="Arial" charset="0"/>
                <a:cs typeface="Arial" charset="0"/>
              </a:rPr>
              <a:t>Bring a civil lawsuit against the </a:t>
            </a:r>
          </a:p>
          <a:p>
            <a:r>
              <a:rPr lang="en-GB" sz="1600" b="1">
                <a:solidFill>
                  <a:schemeClr val="bg1"/>
                </a:solidFill>
                <a:latin typeface="Arial" charset="0"/>
                <a:ea typeface="Arial" charset="0"/>
                <a:cs typeface="Arial" charset="0"/>
              </a:rPr>
              <a:t>Dutch government for their troops </a:t>
            </a:r>
          </a:p>
          <a:p>
            <a:r>
              <a:rPr lang="en-GB" sz="1600" b="1">
                <a:solidFill>
                  <a:schemeClr val="bg1"/>
                </a:solidFill>
                <a:latin typeface="Arial" charset="0"/>
                <a:ea typeface="Arial" charset="0"/>
                <a:cs typeface="Arial" charset="0"/>
              </a:rPr>
              <a:t>failing to protect people. </a:t>
            </a:r>
          </a:p>
        </p:txBody>
      </p:sp>
      <p:sp>
        <p:nvSpPr>
          <p:cNvPr id="8" name="TextBox 7">
            <a:extLst>
              <a:ext uri="{FF2B5EF4-FFF2-40B4-BE49-F238E27FC236}">
                <a16:creationId xmlns:a16="http://schemas.microsoft.com/office/drawing/2014/main" id="{6D5C2A8E-24A8-4639-AB02-2C16464311A2}"/>
              </a:ext>
            </a:extLst>
          </p:cNvPr>
          <p:cNvSpPr txBox="1"/>
          <p:nvPr/>
        </p:nvSpPr>
        <p:spPr>
          <a:xfrm>
            <a:off x="4434114" y="6544733"/>
            <a:ext cx="3335867" cy="2616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dirty="0">
                <a:latin typeface="Arial"/>
                <a:cs typeface="Arial"/>
              </a:rPr>
              <a:t>Photograph courtesy of Remembering Srebrenica</a:t>
            </a:r>
          </a:p>
        </p:txBody>
      </p:sp>
    </p:spTree>
    <p:extLst>
      <p:ext uri="{BB962C8B-B14F-4D97-AF65-F5344CB8AC3E}">
        <p14:creationId xmlns:p14="http://schemas.microsoft.com/office/powerpoint/2010/main" val="1755960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http://www.srebrenica.org.uk/wp-content/uploads/2018/07/Hatidza-Mehmedovic-1200x9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12002" y="2310800"/>
            <a:ext cx="3182112" cy="2386584"/>
          </a:xfrm>
          <a:prstGeom prst="rect">
            <a:avLst/>
          </a:prstGeom>
          <a:noFill/>
          <a:extLst>
            <a:ext uri="{909E8E84-426E-40DD-AFC4-6F175D3DCCD1}">
              <a14:hiddenFill xmlns:a14="http://schemas.microsoft.com/office/drawing/2010/main">
                <a:solidFill>
                  <a:srgbClr val="FFFFFF"/>
                </a:solidFill>
              </a14:hiddenFill>
            </a:ext>
          </a:extLst>
        </p:spPr>
      </p:pic>
      <p:sp>
        <p:nvSpPr>
          <p:cNvPr id="6148"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800">
                <a:solidFill>
                  <a:schemeClr val="bg1"/>
                </a:solidFill>
                <a:latin typeface="Arial" panose="020B0604020202020204" pitchFamily="34" charset="0"/>
                <a:cs typeface="Arial" panose="020B0604020202020204" pitchFamily="34" charset="0"/>
              </a:rPr>
              <a:t>Darfur in Sudan</a:t>
            </a:r>
          </a:p>
        </p:txBody>
      </p:sp>
      <p:sp>
        <p:nvSpPr>
          <p:cNvPr id="15" name="Frame 14"/>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sp>
        <p:nvSpPr>
          <p:cNvPr id="14" name="Rectangle 13"/>
          <p:cNvSpPr/>
          <p:nvPr/>
        </p:nvSpPr>
        <p:spPr>
          <a:xfrm>
            <a:off x="0" y="324780"/>
            <a:ext cx="11338560" cy="647041"/>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364690" y="375261"/>
            <a:ext cx="6892290" cy="523220"/>
          </a:xfrm>
          <a:prstGeom prst="rect">
            <a:avLst/>
          </a:prstGeom>
          <a:noFill/>
        </p:spPr>
        <p:txBody>
          <a:bodyPr wrap="square" rtlCol="0">
            <a:spAutoFit/>
          </a:bodyPr>
          <a:lstStyle/>
          <a:p>
            <a:r>
              <a:rPr lang="en-GB" sz="2800" b="1">
                <a:solidFill>
                  <a:schemeClr val="bg1"/>
                </a:solidFill>
                <a:latin typeface="Arial" panose="020B0604020202020204" pitchFamily="34" charset="0"/>
                <a:cs typeface="Arial" panose="020B0604020202020204" pitchFamily="34" charset="0"/>
              </a:rPr>
              <a:t>The Mothers of Srebrenica</a:t>
            </a:r>
          </a:p>
        </p:txBody>
      </p:sp>
      <p:pic>
        <p:nvPicPr>
          <p:cNvPr id="17" name="Pictur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8320" y="248599"/>
            <a:ext cx="589790" cy="828815"/>
          </a:xfrm>
          <a:prstGeom prst="rect">
            <a:avLst/>
          </a:prstGeom>
        </p:spPr>
      </p:pic>
      <p:sp>
        <p:nvSpPr>
          <p:cNvPr id="6" name="Rectangle 5"/>
          <p:cNvSpPr/>
          <p:nvPr/>
        </p:nvSpPr>
        <p:spPr>
          <a:xfrm>
            <a:off x="1867028" y="1651445"/>
            <a:ext cx="3279744" cy="94700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867028" y="1789944"/>
            <a:ext cx="3308919" cy="615553"/>
          </a:xfrm>
          <a:prstGeom prst="rect">
            <a:avLst/>
          </a:prstGeom>
          <a:noFill/>
        </p:spPr>
        <p:txBody>
          <a:bodyPr wrap="none" rtlCol="0">
            <a:spAutoFit/>
          </a:bodyPr>
          <a:lstStyle/>
          <a:p>
            <a:r>
              <a:rPr lang="en-GB" sz="1600" b="1">
                <a:solidFill>
                  <a:schemeClr val="bg1"/>
                </a:solidFill>
                <a:latin typeface="Arial" charset="0"/>
                <a:ea typeface="Arial" charset="0"/>
                <a:cs typeface="Arial" charset="0"/>
              </a:rPr>
              <a:t>Bring a civil lawsuit against the </a:t>
            </a:r>
          </a:p>
          <a:p>
            <a:r>
              <a:rPr lang="en-GB" sz="1600" b="1">
                <a:solidFill>
                  <a:schemeClr val="bg1"/>
                </a:solidFill>
                <a:latin typeface="Arial" charset="0"/>
                <a:ea typeface="Arial" charset="0"/>
                <a:cs typeface="Arial" charset="0"/>
              </a:rPr>
              <a:t>UN for failing to protect people.</a:t>
            </a:r>
            <a:r>
              <a:rPr lang="en-GB"/>
              <a:t> </a:t>
            </a:r>
          </a:p>
        </p:txBody>
      </p:sp>
      <p:sp>
        <p:nvSpPr>
          <p:cNvPr id="18" name="Rectangle 17"/>
          <p:cNvSpPr/>
          <p:nvPr/>
        </p:nvSpPr>
        <p:spPr>
          <a:xfrm>
            <a:off x="2293059" y="4271232"/>
            <a:ext cx="2546531" cy="94700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93059" y="4421571"/>
            <a:ext cx="2638864" cy="584775"/>
          </a:xfrm>
          <a:prstGeom prst="rect">
            <a:avLst/>
          </a:prstGeom>
          <a:noFill/>
        </p:spPr>
        <p:txBody>
          <a:bodyPr wrap="none" rtlCol="0">
            <a:spAutoFit/>
          </a:bodyPr>
          <a:lstStyle/>
          <a:p>
            <a:r>
              <a:rPr lang="en-GB" sz="1600" b="1">
                <a:solidFill>
                  <a:schemeClr val="bg1"/>
                </a:solidFill>
                <a:latin typeface="Arial" charset="0"/>
                <a:ea typeface="Arial" charset="0"/>
                <a:cs typeface="Arial" charset="0"/>
              </a:rPr>
              <a:t>Identify the bodies and </a:t>
            </a:r>
          </a:p>
          <a:p>
            <a:r>
              <a:rPr lang="en-GB" sz="1600" b="1">
                <a:solidFill>
                  <a:schemeClr val="bg1"/>
                </a:solidFill>
                <a:latin typeface="Arial" charset="0"/>
                <a:ea typeface="Arial" charset="0"/>
                <a:cs typeface="Arial" charset="0"/>
              </a:rPr>
              <a:t>give them proper burials.</a:t>
            </a:r>
            <a:endParaRPr lang="en-US" sz="1600" b="1">
              <a:solidFill>
                <a:schemeClr val="bg1"/>
              </a:solidFill>
              <a:latin typeface="Arial" charset="0"/>
              <a:ea typeface="Arial" charset="0"/>
              <a:cs typeface="Arial" charset="0"/>
            </a:endParaRPr>
          </a:p>
        </p:txBody>
      </p:sp>
      <p:sp>
        <p:nvSpPr>
          <p:cNvPr id="19" name="Rectangle 18"/>
          <p:cNvSpPr/>
          <p:nvPr/>
        </p:nvSpPr>
        <p:spPr>
          <a:xfrm>
            <a:off x="7264038" y="4402683"/>
            <a:ext cx="2549096" cy="94700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340199" y="1624941"/>
            <a:ext cx="3412913" cy="94700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7264038" y="4456511"/>
            <a:ext cx="2549096" cy="861774"/>
          </a:xfrm>
          <a:prstGeom prst="rect">
            <a:avLst/>
          </a:prstGeom>
          <a:noFill/>
        </p:spPr>
        <p:txBody>
          <a:bodyPr wrap="none" rtlCol="0">
            <a:spAutoFit/>
          </a:bodyPr>
          <a:lstStyle/>
          <a:p>
            <a:r>
              <a:rPr lang="en-GB" sz="1600" b="1">
                <a:solidFill>
                  <a:schemeClr val="bg1"/>
                </a:solidFill>
                <a:latin typeface="Arial" charset="0"/>
                <a:ea typeface="Arial" charset="0"/>
                <a:cs typeface="Arial" charset="0"/>
              </a:rPr>
              <a:t>Establish a memorial to </a:t>
            </a:r>
          </a:p>
          <a:p>
            <a:r>
              <a:rPr lang="en-GB" sz="1600" b="1">
                <a:solidFill>
                  <a:schemeClr val="bg1"/>
                </a:solidFill>
                <a:latin typeface="Arial" charset="0"/>
                <a:ea typeface="Arial" charset="0"/>
                <a:cs typeface="Arial" charset="0"/>
              </a:rPr>
              <a:t>the people murdered in </a:t>
            </a:r>
          </a:p>
          <a:p>
            <a:r>
              <a:rPr lang="en-GB" sz="1600" b="1">
                <a:solidFill>
                  <a:schemeClr val="bg1"/>
                </a:solidFill>
                <a:latin typeface="Arial" charset="0"/>
                <a:ea typeface="Arial" charset="0"/>
                <a:cs typeface="Arial" charset="0"/>
              </a:rPr>
              <a:t>Srebrenica. </a:t>
            </a:r>
          </a:p>
        </p:txBody>
      </p:sp>
      <p:sp>
        <p:nvSpPr>
          <p:cNvPr id="5" name="TextBox 4"/>
          <p:cNvSpPr txBox="1"/>
          <p:nvPr/>
        </p:nvSpPr>
        <p:spPr>
          <a:xfrm>
            <a:off x="7340199" y="1658493"/>
            <a:ext cx="3584636" cy="861774"/>
          </a:xfrm>
          <a:prstGeom prst="rect">
            <a:avLst/>
          </a:prstGeom>
          <a:noFill/>
        </p:spPr>
        <p:txBody>
          <a:bodyPr wrap="none" rtlCol="0">
            <a:spAutoFit/>
          </a:bodyPr>
          <a:lstStyle/>
          <a:p>
            <a:r>
              <a:rPr lang="en-GB" sz="1600" b="1">
                <a:solidFill>
                  <a:schemeClr val="bg1"/>
                </a:solidFill>
                <a:latin typeface="Arial" charset="0"/>
                <a:ea typeface="Arial" charset="0"/>
                <a:cs typeface="Arial" charset="0"/>
              </a:rPr>
              <a:t>Bring a civil lawsuit against the </a:t>
            </a:r>
          </a:p>
          <a:p>
            <a:r>
              <a:rPr lang="en-GB" sz="1600" b="1">
                <a:solidFill>
                  <a:schemeClr val="bg1"/>
                </a:solidFill>
                <a:latin typeface="Arial" charset="0"/>
                <a:ea typeface="Arial" charset="0"/>
                <a:cs typeface="Arial" charset="0"/>
              </a:rPr>
              <a:t>Dutch government for their troops </a:t>
            </a:r>
          </a:p>
          <a:p>
            <a:r>
              <a:rPr lang="en-GB" sz="1600" b="1">
                <a:solidFill>
                  <a:schemeClr val="bg1"/>
                </a:solidFill>
                <a:latin typeface="Arial" charset="0"/>
                <a:ea typeface="Arial" charset="0"/>
                <a:cs typeface="Arial" charset="0"/>
              </a:rPr>
              <a:t>failing to protect people. </a:t>
            </a:r>
          </a:p>
        </p:txBody>
      </p:sp>
      <p:sp>
        <p:nvSpPr>
          <p:cNvPr id="7" name="TextBox 6"/>
          <p:cNvSpPr txBox="1"/>
          <p:nvPr/>
        </p:nvSpPr>
        <p:spPr>
          <a:xfrm>
            <a:off x="401638" y="5308069"/>
            <a:ext cx="4483534" cy="1107996"/>
          </a:xfrm>
          <a:prstGeom prst="rect">
            <a:avLst/>
          </a:prstGeom>
          <a:noFill/>
        </p:spPr>
        <p:txBody>
          <a:bodyPr wrap="square" rtlCol="0">
            <a:spAutoFit/>
          </a:bodyPr>
          <a:lstStyle/>
          <a:p>
            <a:r>
              <a:rPr lang="en-GB" sz="1600">
                <a:latin typeface="Arial" charset="0"/>
                <a:ea typeface="Arial" charset="0"/>
                <a:cs typeface="Arial" charset="0"/>
              </a:rPr>
              <a:t>Thousands of victims have been identified </a:t>
            </a:r>
          </a:p>
          <a:p>
            <a:r>
              <a:rPr lang="en-GB" sz="1600">
                <a:latin typeface="Arial" charset="0"/>
                <a:ea typeface="Arial" charset="0"/>
                <a:cs typeface="Arial" charset="0"/>
              </a:rPr>
              <a:t>and received a proper burial, but there are many more who may never be identified. </a:t>
            </a:r>
          </a:p>
          <a:p>
            <a:endParaRPr lang="en-US"/>
          </a:p>
        </p:txBody>
      </p:sp>
      <p:sp>
        <p:nvSpPr>
          <p:cNvPr id="8" name="TextBox 7"/>
          <p:cNvSpPr txBox="1"/>
          <p:nvPr/>
        </p:nvSpPr>
        <p:spPr>
          <a:xfrm>
            <a:off x="731342" y="2708343"/>
            <a:ext cx="2458173" cy="584775"/>
          </a:xfrm>
          <a:prstGeom prst="rect">
            <a:avLst/>
          </a:prstGeom>
          <a:noFill/>
        </p:spPr>
        <p:txBody>
          <a:bodyPr wrap="none" rtlCol="0">
            <a:spAutoFit/>
          </a:bodyPr>
          <a:lstStyle/>
          <a:p>
            <a:r>
              <a:rPr lang="en-GB" sz="1600">
                <a:latin typeface="Arial" charset="0"/>
                <a:ea typeface="Arial" charset="0"/>
                <a:cs typeface="Arial" charset="0"/>
              </a:rPr>
              <a:t>The UN was ruled to be </a:t>
            </a:r>
          </a:p>
          <a:p>
            <a:r>
              <a:rPr lang="en-GB" sz="1600">
                <a:latin typeface="Arial" charset="0"/>
                <a:ea typeface="Arial" charset="0"/>
                <a:cs typeface="Arial" charset="0"/>
              </a:rPr>
              <a:t>‘immune’ to prosecution. </a:t>
            </a:r>
          </a:p>
        </p:txBody>
      </p:sp>
      <p:sp>
        <p:nvSpPr>
          <p:cNvPr id="9" name="TextBox 8"/>
          <p:cNvSpPr txBox="1"/>
          <p:nvPr/>
        </p:nvSpPr>
        <p:spPr>
          <a:xfrm>
            <a:off x="8285297" y="2693722"/>
            <a:ext cx="3550972" cy="830997"/>
          </a:xfrm>
          <a:prstGeom prst="rect">
            <a:avLst/>
          </a:prstGeom>
          <a:noFill/>
        </p:spPr>
        <p:txBody>
          <a:bodyPr wrap="none" rtlCol="0">
            <a:spAutoFit/>
          </a:bodyPr>
          <a:lstStyle/>
          <a:p>
            <a:r>
              <a:rPr lang="en-GB" sz="1600">
                <a:latin typeface="Arial" charset="0"/>
                <a:ea typeface="Arial" charset="0"/>
                <a:cs typeface="Arial" charset="0"/>
              </a:rPr>
              <a:t>The Dutch government was found to </a:t>
            </a:r>
          </a:p>
          <a:p>
            <a:r>
              <a:rPr lang="en-GB" sz="1600">
                <a:latin typeface="Arial" charset="0"/>
                <a:ea typeface="Arial" charset="0"/>
                <a:cs typeface="Arial" charset="0"/>
              </a:rPr>
              <a:t>be responsible for the deaths of </a:t>
            </a:r>
          </a:p>
          <a:p>
            <a:r>
              <a:rPr lang="en-GB" sz="1600">
                <a:latin typeface="Arial" charset="0"/>
                <a:ea typeface="Arial" charset="0"/>
                <a:cs typeface="Arial" charset="0"/>
              </a:rPr>
              <a:t>300 people. </a:t>
            </a:r>
          </a:p>
        </p:txBody>
      </p:sp>
      <p:sp>
        <p:nvSpPr>
          <p:cNvPr id="10" name="TextBox 9"/>
          <p:cNvSpPr txBox="1"/>
          <p:nvPr/>
        </p:nvSpPr>
        <p:spPr>
          <a:xfrm>
            <a:off x="8270894" y="5441227"/>
            <a:ext cx="3025187" cy="861774"/>
          </a:xfrm>
          <a:prstGeom prst="rect">
            <a:avLst/>
          </a:prstGeom>
          <a:noFill/>
        </p:spPr>
        <p:txBody>
          <a:bodyPr wrap="none" rtlCol="0">
            <a:spAutoFit/>
          </a:bodyPr>
          <a:lstStyle/>
          <a:p>
            <a:r>
              <a:rPr lang="en-GB" sz="1600">
                <a:latin typeface="Arial" charset="0"/>
                <a:ea typeface="Arial" charset="0"/>
                <a:cs typeface="Arial" charset="0"/>
              </a:rPr>
              <a:t>A permanent memorial and </a:t>
            </a:r>
          </a:p>
          <a:p>
            <a:r>
              <a:rPr lang="en-GB" sz="1600">
                <a:latin typeface="Arial" charset="0"/>
                <a:ea typeface="Arial" charset="0"/>
                <a:cs typeface="Arial" charset="0"/>
              </a:rPr>
              <a:t>cemetery have now been built. </a:t>
            </a:r>
          </a:p>
          <a:p>
            <a:endParaRPr lang="en-US"/>
          </a:p>
        </p:txBody>
      </p:sp>
      <p:sp>
        <p:nvSpPr>
          <p:cNvPr id="11" name="TextBox 10">
            <a:extLst>
              <a:ext uri="{FF2B5EF4-FFF2-40B4-BE49-F238E27FC236}">
                <a16:creationId xmlns:a16="http://schemas.microsoft.com/office/drawing/2014/main" id="{0664AD97-CF6F-411C-B3BF-83B2023F6C89}"/>
              </a:ext>
            </a:extLst>
          </p:cNvPr>
          <p:cNvSpPr txBox="1"/>
          <p:nvPr/>
        </p:nvSpPr>
        <p:spPr>
          <a:xfrm>
            <a:off x="4434114" y="6544733"/>
            <a:ext cx="3335867" cy="2616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dirty="0">
                <a:latin typeface="Arial"/>
                <a:cs typeface="Arial"/>
              </a:rPr>
              <a:t>Photograph courtesy of Remembering Srebrenica</a:t>
            </a:r>
          </a:p>
        </p:txBody>
      </p:sp>
    </p:spTree>
    <p:extLst>
      <p:ext uri="{BB962C8B-B14F-4D97-AF65-F5344CB8AC3E}">
        <p14:creationId xmlns:p14="http://schemas.microsoft.com/office/powerpoint/2010/main" val="1706249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6"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80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57150" y="325438"/>
            <a:ext cx="11280775" cy="646112"/>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8198" name="TextBox 33"/>
          <p:cNvSpPr txBox="1">
            <a:spLocks noChangeArrowheads="1"/>
          </p:cNvSpPr>
          <p:nvPr/>
        </p:nvSpPr>
        <p:spPr bwMode="auto">
          <a:xfrm>
            <a:off x="423863" y="374650"/>
            <a:ext cx="689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800" b="1" dirty="0">
                <a:solidFill>
                  <a:schemeClr val="bg1"/>
                </a:solidFill>
                <a:latin typeface="Arial" panose="020B0604020202020204" pitchFamily="34" charset="0"/>
                <a:cs typeface="Arial" panose="020B0604020202020204" pitchFamily="34" charset="0"/>
              </a:rPr>
              <a:t>Memorial</a:t>
            </a:r>
          </a:p>
        </p:txBody>
      </p:sp>
      <p:pic>
        <p:nvPicPr>
          <p:cNvPr id="8200" name="Picture 3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379200" y="249238"/>
            <a:ext cx="5889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ame 15"/>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sp>
        <p:nvSpPr>
          <p:cNvPr id="9" name="TextBox 8">
            <a:extLst>
              <a:ext uri="{FF2B5EF4-FFF2-40B4-BE49-F238E27FC236}">
                <a16:creationId xmlns:a16="http://schemas.microsoft.com/office/drawing/2014/main" id="{76A541FC-9580-E99B-94AF-5DA65AB5C530}"/>
              </a:ext>
            </a:extLst>
          </p:cNvPr>
          <p:cNvSpPr txBox="1"/>
          <p:nvPr/>
        </p:nvSpPr>
        <p:spPr>
          <a:xfrm>
            <a:off x="423863" y="1608192"/>
            <a:ext cx="9295172" cy="2031325"/>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The Mothers of Srebrenica created a memorial for those who were murdered. </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What is the purpose of a memorial? </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Where have you seen memorials before?</a:t>
            </a:r>
            <a:endParaRPr lang="en-GB"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53D46099-29D8-DEBC-A691-9E2421685291}"/>
              </a:ext>
            </a:extLst>
          </p:cNvPr>
          <p:cNvSpPr/>
          <p:nvPr/>
        </p:nvSpPr>
        <p:spPr>
          <a:xfrm>
            <a:off x="4582766" y="2184899"/>
            <a:ext cx="5420413" cy="1059747"/>
          </a:xfrm>
          <a:prstGeom prst="rect">
            <a:avLst/>
          </a:prstGeom>
          <a:solidFill>
            <a:srgbClr val="662D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i="0" dirty="0">
                <a:solidFill>
                  <a:schemeClr val="bg1"/>
                </a:solidFill>
                <a:effectLst/>
                <a:latin typeface="Arial" panose="020B0604020202020204" pitchFamily="34" charset="0"/>
                <a:cs typeface="Arial" panose="020B0604020202020204" pitchFamily="34" charset="0"/>
              </a:rPr>
              <a:t>A memorial is a physical place to reflect and remember; it is a place to </a:t>
            </a:r>
            <a:r>
              <a:rPr lang="en-US" sz="1600" b="1" dirty="0" err="1">
                <a:solidFill>
                  <a:schemeClr val="bg1"/>
                </a:solidFill>
                <a:latin typeface="Arial" panose="020B0604020202020204" pitchFamily="34" charset="0"/>
                <a:cs typeface="Arial" panose="020B0604020202020204" pitchFamily="34" charset="0"/>
              </a:rPr>
              <a:t>honour</a:t>
            </a:r>
            <a:r>
              <a:rPr lang="en-US" sz="1600" b="1" dirty="0">
                <a:solidFill>
                  <a:schemeClr val="bg1"/>
                </a:solidFill>
                <a:latin typeface="Arial" panose="020B0604020202020204" pitchFamily="34" charset="0"/>
                <a:cs typeface="Arial" panose="020B0604020202020204" pitchFamily="34" charset="0"/>
              </a:rPr>
              <a:t> the life and legacy of a person or event. </a:t>
            </a:r>
            <a:endParaRPr lang="en-GB" sz="16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1E8FACE9-E3D3-8E8E-3393-4296E656F1B0}"/>
              </a:ext>
            </a:extLst>
          </p:cNvPr>
          <p:cNvSpPr txBox="1"/>
          <p:nvPr/>
        </p:nvSpPr>
        <p:spPr>
          <a:xfrm>
            <a:off x="527901" y="4185501"/>
            <a:ext cx="7334054" cy="646331"/>
          </a:xfrm>
          <a:prstGeom prst="rect">
            <a:avLst/>
          </a:prstGeom>
          <a:noFill/>
        </p:spPr>
        <p:txBody>
          <a:bodyPr wrap="square" lIns="91440" tIns="45720" rIns="91440" bIns="45720" rtlCol="0" anchor="t">
            <a:spAutoFit/>
          </a:bodyPr>
          <a:lstStyle/>
          <a:p>
            <a:r>
              <a:rPr lang="en-US" dirty="0">
                <a:latin typeface="Arial"/>
                <a:cs typeface="Arial"/>
              </a:rPr>
              <a:t>On 11 July 2025, it will be the 30</a:t>
            </a:r>
            <a:r>
              <a:rPr lang="en-US" baseline="30000" dirty="0">
                <a:latin typeface="Arial"/>
                <a:cs typeface="Arial"/>
              </a:rPr>
              <a:t>th</a:t>
            </a:r>
            <a:r>
              <a:rPr lang="en-US" dirty="0">
                <a:latin typeface="Arial"/>
                <a:cs typeface="Arial"/>
              </a:rPr>
              <a:t> Anniversary of the genocide at Srebrenica. </a:t>
            </a:r>
            <a:endParaRPr lang="en-GB" dirty="0">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BBBCB2A9-D167-E197-EECD-741E5EADC350}"/>
              </a:ext>
            </a:extLst>
          </p:cNvPr>
          <p:cNvSpPr/>
          <p:nvPr/>
        </p:nvSpPr>
        <p:spPr>
          <a:xfrm>
            <a:off x="4582767" y="4888579"/>
            <a:ext cx="5420413" cy="1059747"/>
          </a:xfrm>
          <a:prstGeom prst="rect">
            <a:avLst/>
          </a:prstGeom>
          <a:solidFill>
            <a:srgbClr val="932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Arial" panose="020B0604020202020204" pitchFamily="34" charset="0"/>
                <a:cs typeface="Arial" panose="020B0604020202020204" pitchFamily="34" charset="0"/>
              </a:rPr>
              <a:t>Can you design a memorial to mark the 30</a:t>
            </a:r>
            <a:r>
              <a:rPr lang="en-US" sz="1600" b="1" baseline="30000" dirty="0">
                <a:solidFill>
                  <a:schemeClr val="bg1"/>
                </a:solidFill>
                <a:latin typeface="Arial" panose="020B0604020202020204" pitchFamily="34" charset="0"/>
                <a:cs typeface="Arial" panose="020B0604020202020204" pitchFamily="34" charset="0"/>
              </a:rPr>
              <a:t>th</a:t>
            </a:r>
            <a:r>
              <a:rPr lang="en-US" sz="1600" b="1" dirty="0">
                <a:solidFill>
                  <a:schemeClr val="bg1"/>
                </a:solidFill>
                <a:latin typeface="Arial" panose="020B0604020202020204" pitchFamily="34" charset="0"/>
                <a:cs typeface="Arial" panose="020B0604020202020204" pitchFamily="34" charset="0"/>
              </a:rPr>
              <a:t> Anniversary of the genocide in Srebrenica, Bosnia? </a:t>
            </a:r>
            <a:endParaRPr lang="en-GB" sz="1600" b="1" dirty="0">
              <a:solidFill>
                <a:schemeClr val="bg1"/>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A59E01A3-6145-7248-DED5-29877AE32B53}"/>
              </a:ext>
            </a:extLst>
          </p:cNvPr>
          <p:cNvPicPr>
            <a:picLocks noChangeAspect="1"/>
          </p:cNvPicPr>
          <p:nvPr/>
        </p:nvPicPr>
        <p:blipFill>
          <a:blip r:embed="rId3"/>
          <a:stretch>
            <a:fillRect/>
          </a:stretch>
        </p:blipFill>
        <p:spPr>
          <a:xfrm>
            <a:off x="423863" y="4924370"/>
            <a:ext cx="1607291" cy="1608192"/>
          </a:xfrm>
          <a:prstGeom prst="rect">
            <a:avLst/>
          </a:prstGeom>
        </p:spPr>
      </p:pic>
      <p:sp>
        <p:nvSpPr>
          <p:cNvPr id="14" name="TextBox 13">
            <a:extLst>
              <a:ext uri="{FF2B5EF4-FFF2-40B4-BE49-F238E27FC236}">
                <a16:creationId xmlns:a16="http://schemas.microsoft.com/office/drawing/2014/main" id="{3F49F369-1370-416C-454C-46C79A700F9E}"/>
              </a:ext>
            </a:extLst>
          </p:cNvPr>
          <p:cNvSpPr txBox="1"/>
          <p:nvPr/>
        </p:nvSpPr>
        <p:spPr>
          <a:xfrm>
            <a:off x="2065873" y="4924370"/>
            <a:ext cx="1742049" cy="1077218"/>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The flower symbol for Remembering Srebrenica</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825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80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57150" y="325438"/>
            <a:ext cx="11280775" cy="646112"/>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8198" name="TextBox 33"/>
          <p:cNvSpPr txBox="1">
            <a:spLocks noChangeArrowheads="1"/>
          </p:cNvSpPr>
          <p:nvPr/>
        </p:nvSpPr>
        <p:spPr bwMode="auto">
          <a:xfrm>
            <a:off x="423863" y="374650"/>
            <a:ext cx="689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800" b="1" dirty="0">
                <a:solidFill>
                  <a:schemeClr val="bg1"/>
                </a:solidFill>
                <a:latin typeface="Arial" panose="020B0604020202020204" pitchFamily="34" charset="0"/>
                <a:cs typeface="Arial" panose="020B0604020202020204" pitchFamily="34" charset="0"/>
              </a:rPr>
              <a:t>C</a:t>
            </a:r>
            <a:r>
              <a:rPr lang="en-GB" altLang="en-US" sz="2800" b="1" dirty="0" err="1">
                <a:solidFill>
                  <a:schemeClr val="bg1"/>
                </a:solidFill>
                <a:latin typeface="Arial" panose="020B0604020202020204" pitchFamily="34" charset="0"/>
                <a:cs typeface="Arial" panose="020B0604020202020204" pitchFamily="34" charset="0"/>
              </a:rPr>
              <a:t>ompetition</a:t>
            </a:r>
            <a:endParaRPr lang="en-GB" altLang="en-US" sz="2800" b="1" dirty="0">
              <a:solidFill>
                <a:schemeClr val="bg1"/>
              </a:solidFill>
              <a:latin typeface="Arial" panose="020B0604020202020204" pitchFamily="34" charset="0"/>
              <a:cs typeface="Arial" panose="020B0604020202020204" pitchFamily="34" charset="0"/>
            </a:endParaRPr>
          </a:p>
        </p:txBody>
      </p:sp>
      <p:pic>
        <p:nvPicPr>
          <p:cNvPr id="8200"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379200" y="249238"/>
            <a:ext cx="5889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ame 15"/>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sp>
        <p:nvSpPr>
          <p:cNvPr id="9" name="TextBox 8">
            <a:extLst>
              <a:ext uri="{FF2B5EF4-FFF2-40B4-BE49-F238E27FC236}">
                <a16:creationId xmlns:a16="http://schemas.microsoft.com/office/drawing/2014/main" id="{76A541FC-9580-E99B-94AF-5DA65AB5C530}"/>
              </a:ext>
            </a:extLst>
          </p:cNvPr>
          <p:cNvSpPr txBox="1"/>
          <p:nvPr/>
        </p:nvSpPr>
        <p:spPr>
          <a:xfrm>
            <a:off x="423863" y="1297107"/>
            <a:ext cx="9295172"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Design a memorial to mark the 30</a:t>
            </a:r>
            <a:r>
              <a:rPr lang="en-US" baseline="30000" dirty="0">
                <a:latin typeface="Arial" panose="020B0604020202020204" pitchFamily="34" charset="0"/>
                <a:cs typeface="Arial" panose="020B0604020202020204" pitchFamily="34" charset="0"/>
              </a:rPr>
              <a:t>th</a:t>
            </a:r>
            <a:r>
              <a:rPr lang="en-US" dirty="0">
                <a:latin typeface="Arial" panose="020B0604020202020204" pitchFamily="34" charset="0"/>
                <a:cs typeface="Arial" panose="020B0604020202020204" pitchFamily="34" charset="0"/>
              </a:rPr>
              <a:t> Anniversary of the genocide in Srebrenica, Bosnia. </a:t>
            </a:r>
            <a:endParaRPr lang="en-GB" dirty="0">
              <a:latin typeface="Arial" panose="020B0604020202020204" pitchFamily="34" charset="0"/>
              <a:cs typeface="Arial" panose="020B0604020202020204" pitchFamily="34" charset="0"/>
            </a:endParaRPr>
          </a:p>
        </p:txBody>
      </p:sp>
      <p:pic>
        <p:nvPicPr>
          <p:cNvPr id="1026" name="Picture 2">
            <a:extLst>
              <a:ext uri="{FF2B5EF4-FFF2-40B4-BE49-F238E27FC236}">
                <a16:creationId xmlns:a16="http://schemas.microsoft.com/office/drawing/2014/main" id="{7F6599F9-25B1-34CA-7D82-AEBA9F74D2F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8659" b="7629"/>
          <a:stretch/>
        </p:blipFill>
        <p:spPr bwMode="auto">
          <a:xfrm>
            <a:off x="8008237" y="2215298"/>
            <a:ext cx="3665444" cy="230129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BBD51AC-D733-CD23-BCAE-CDF65A9A7FF0}"/>
              </a:ext>
            </a:extLst>
          </p:cNvPr>
          <p:cNvSpPr txBox="1"/>
          <p:nvPr/>
        </p:nvSpPr>
        <p:spPr>
          <a:xfrm>
            <a:off x="7812681" y="4516592"/>
            <a:ext cx="4183763"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Memorial for the Genocide in Rwanda</a:t>
            </a:r>
          </a:p>
          <a:p>
            <a:r>
              <a:rPr lang="en-US" i="1" dirty="0">
                <a:latin typeface="Arial" panose="020B0604020202020204" pitchFamily="34" charset="0"/>
                <a:cs typeface="Arial" panose="020B0604020202020204" pitchFamily="34" charset="0"/>
              </a:rPr>
              <a:t>Kigali University</a:t>
            </a:r>
            <a:endParaRPr lang="en-GB" i="1"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8AC70B15-FADC-1863-F0F7-429130179BD3}"/>
              </a:ext>
            </a:extLst>
          </p:cNvPr>
          <p:cNvPicPr>
            <a:picLocks noChangeAspect="1"/>
          </p:cNvPicPr>
          <p:nvPr/>
        </p:nvPicPr>
        <p:blipFill>
          <a:blip r:embed="rId5"/>
          <a:stretch>
            <a:fillRect/>
          </a:stretch>
        </p:blipFill>
        <p:spPr>
          <a:xfrm>
            <a:off x="4635165" y="2045613"/>
            <a:ext cx="2921670" cy="3520911"/>
          </a:xfrm>
          <a:prstGeom prst="rect">
            <a:avLst/>
          </a:prstGeom>
        </p:spPr>
      </p:pic>
      <p:sp>
        <p:nvSpPr>
          <p:cNvPr id="4" name="TextBox 3">
            <a:extLst>
              <a:ext uri="{FF2B5EF4-FFF2-40B4-BE49-F238E27FC236}">
                <a16:creationId xmlns:a16="http://schemas.microsoft.com/office/drawing/2014/main" id="{7C5B685F-AE5B-6269-8CB5-D9F0B2BCE4CA}"/>
              </a:ext>
            </a:extLst>
          </p:cNvPr>
          <p:cNvSpPr txBox="1"/>
          <p:nvPr/>
        </p:nvSpPr>
        <p:spPr>
          <a:xfrm>
            <a:off x="4635165" y="5566524"/>
            <a:ext cx="2921670"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Memorial flame for Holocaust Memorial Day</a:t>
            </a:r>
          </a:p>
          <a:p>
            <a:r>
              <a:rPr lang="en-US" i="1" dirty="0" err="1">
                <a:latin typeface="Arial" panose="020B0604020202020204" pitchFamily="34" charset="0"/>
                <a:cs typeface="Arial" panose="020B0604020202020204" pitchFamily="34" charset="0"/>
              </a:rPr>
              <a:t>Kelvinbridge</a:t>
            </a:r>
            <a:r>
              <a:rPr lang="en-US" i="1" dirty="0">
                <a:latin typeface="Arial" panose="020B0604020202020204" pitchFamily="34" charset="0"/>
                <a:cs typeface="Arial" panose="020B0604020202020204" pitchFamily="34" charset="0"/>
              </a:rPr>
              <a:t> Sew and Sews, Glasgow</a:t>
            </a:r>
            <a:endParaRPr lang="en-GB" i="1"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E458F25F-F4B6-F13B-9AF1-E1592084ACA4}"/>
              </a:ext>
            </a:extLst>
          </p:cNvPr>
          <p:cNvPicPr>
            <a:picLocks noChangeAspect="1"/>
          </p:cNvPicPr>
          <p:nvPr/>
        </p:nvPicPr>
        <p:blipFill>
          <a:blip r:embed="rId6"/>
          <a:stretch>
            <a:fillRect/>
          </a:stretch>
        </p:blipFill>
        <p:spPr>
          <a:xfrm>
            <a:off x="653666" y="2103376"/>
            <a:ext cx="3658736" cy="2744052"/>
          </a:xfrm>
          <a:prstGeom prst="rect">
            <a:avLst/>
          </a:prstGeom>
        </p:spPr>
      </p:pic>
      <p:sp>
        <p:nvSpPr>
          <p:cNvPr id="6" name="TextBox 5">
            <a:extLst>
              <a:ext uri="{FF2B5EF4-FFF2-40B4-BE49-F238E27FC236}">
                <a16:creationId xmlns:a16="http://schemas.microsoft.com/office/drawing/2014/main" id="{89CA09BE-25D8-44BC-38C1-BA250F7031C9}"/>
              </a:ext>
            </a:extLst>
          </p:cNvPr>
          <p:cNvSpPr txBox="1"/>
          <p:nvPr/>
        </p:nvSpPr>
        <p:spPr>
          <a:xfrm>
            <a:off x="686418" y="4847428"/>
            <a:ext cx="3497345"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Memorial for Srebrenica, Bosnia</a:t>
            </a:r>
          </a:p>
          <a:p>
            <a:r>
              <a:rPr lang="en-GB" i="1" dirty="0">
                <a:latin typeface="Arial" panose="020B0604020202020204" pitchFamily="34" charset="0"/>
                <a:cs typeface="Arial" panose="020B0604020202020204" pitchFamily="34" charset="0"/>
              </a:rPr>
              <a:t>Remembering Srebrenica</a:t>
            </a:r>
          </a:p>
        </p:txBody>
      </p:sp>
    </p:spTree>
    <p:extLst>
      <p:ext uri="{BB962C8B-B14F-4D97-AF65-F5344CB8AC3E}">
        <p14:creationId xmlns:p14="http://schemas.microsoft.com/office/powerpoint/2010/main" val="3020356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80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57150" y="325438"/>
            <a:ext cx="11280775" cy="646112"/>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8198" name="TextBox 33"/>
          <p:cNvSpPr txBox="1">
            <a:spLocks noChangeArrowheads="1"/>
          </p:cNvSpPr>
          <p:nvPr/>
        </p:nvSpPr>
        <p:spPr bwMode="auto">
          <a:xfrm>
            <a:off x="423863" y="374650"/>
            <a:ext cx="689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800" b="1" dirty="0">
                <a:solidFill>
                  <a:schemeClr val="bg1"/>
                </a:solidFill>
                <a:latin typeface="Arial"/>
                <a:cs typeface="Arial"/>
              </a:rPr>
              <a:t>C</a:t>
            </a:r>
            <a:r>
              <a:rPr lang="en-GB" altLang="en-US" sz="2800" b="1" dirty="0" err="1">
                <a:solidFill>
                  <a:schemeClr val="bg1"/>
                </a:solidFill>
                <a:latin typeface="Arial"/>
                <a:cs typeface="Arial"/>
              </a:rPr>
              <a:t>ompetition</a:t>
            </a:r>
            <a:endParaRPr lang="en-GB" altLang="en-US" sz="2800" b="1" dirty="0" err="1">
              <a:solidFill>
                <a:schemeClr val="bg1"/>
              </a:solidFill>
              <a:latin typeface="Arial" panose="020B0604020202020204" pitchFamily="34" charset="0"/>
              <a:cs typeface="Arial" panose="020B0604020202020204" pitchFamily="34" charset="0"/>
            </a:endParaRPr>
          </a:p>
        </p:txBody>
      </p:sp>
      <p:pic>
        <p:nvPicPr>
          <p:cNvPr id="8200"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379200" y="249238"/>
            <a:ext cx="5889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ame 15"/>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sp>
        <p:nvSpPr>
          <p:cNvPr id="9" name="TextBox 8">
            <a:extLst>
              <a:ext uri="{FF2B5EF4-FFF2-40B4-BE49-F238E27FC236}">
                <a16:creationId xmlns:a16="http://schemas.microsoft.com/office/drawing/2014/main" id="{76A541FC-9580-E99B-94AF-5DA65AB5C530}"/>
              </a:ext>
            </a:extLst>
          </p:cNvPr>
          <p:cNvSpPr txBox="1"/>
          <p:nvPr/>
        </p:nvSpPr>
        <p:spPr>
          <a:xfrm>
            <a:off x="423863" y="1297107"/>
            <a:ext cx="9295172"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Design a memorial to mark the 30</a:t>
            </a:r>
            <a:r>
              <a:rPr lang="en-US" baseline="30000" dirty="0">
                <a:latin typeface="Arial" panose="020B0604020202020204" pitchFamily="34" charset="0"/>
                <a:cs typeface="Arial" panose="020B0604020202020204" pitchFamily="34" charset="0"/>
              </a:rPr>
              <a:t>th</a:t>
            </a:r>
            <a:r>
              <a:rPr lang="en-US" dirty="0">
                <a:latin typeface="Arial" panose="020B0604020202020204" pitchFamily="34" charset="0"/>
                <a:cs typeface="Arial" panose="020B0604020202020204" pitchFamily="34" charset="0"/>
              </a:rPr>
              <a:t> Anniversary of the genocide in Srebrenica, Bosnia. </a:t>
            </a:r>
            <a:endParaRPr lang="en-GB"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E458F25F-F4B6-F13B-9AF1-E1592084ACA4}"/>
              </a:ext>
            </a:extLst>
          </p:cNvPr>
          <p:cNvPicPr>
            <a:picLocks noChangeAspect="1"/>
          </p:cNvPicPr>
          <p:nvPr/>
        </p:nvPicPr>
        <p:blipFill>
          <a:blip r:embed="rId4"/>
          <a:stretch>
            <a:fillRect/>
          </a:stretch>
        </p:blipFill>
        <p:spPr>
          <a:xfrm>
            <a:off x="7889667" y="2325946"/>
            <a:ext cx="3658736" cy="2744052"/>
          </a:xfrm>
          <a:prstGeom prst="rect">
            <a:avLst/>
          </a:prstGeom>
        </p:spPr>
      </p:pic>
      <p:sp>
        <p:nvSpPr>
          <p:cNvPr id="6" name="TextBox 5">
            <a:extLst>
              <a:ext uri="{FF2B5EF4-FFF2-40B4-BE49-F238E27FC236}">
                <a16:creationId xmlns:a16="http://schemas.microsoft.com/office/drawing/2014/main" id="{89CA09BE-25D8-44BC-38C1-BA250F7031C9}"/>
              </a:ext>
            </a:extLst>
          </p:cNvPr>
          <p:cNvSpPr txBox="1"/>
          <p:nvPr/>
        </p:nvSpPr>
        <p:spPr>
          <a:xfrm>
            <a:off x="7922419" y="5069998"/>
            <a:ext cx="3497345"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Memorial for Srebrenica, Bosnia</a:t>
            </a:r>
          </a:p>
          <a:p>
            <a:r>
              <a:rPr lang="en-GB" i="1" dirty="0">
                <a:latin typeface="Arial" panose="020B0604020202020204" pitchFamily="34" charset="0"/>
                <a:cs typeface="Arial" panose="020B0604020202020204" pitchFamily="34" charset="0"/>
              </a:rPr>
              <a:t>Remembering Srebrenica</a:t>
            </a:r>
          </a:p>
        </p:txBody>
      </p:sp>
      <p:sp>
        <p:nvSpPr>
          <p:cNvPr id="7" name="TextBox 6">
            <a:extLst>
              <a:ext uri="{FF2B5EF4-FFF2-40B4-BE49-F238E27FC236}">
                <a16:creationId xmlns:a16="http://schemas.microsoft.com/office/drawing/2014/main" id="{A7CE7A1A-FB2D-B4C0-7ACB-31B292319865}"/>
              </a:ext>
            </a:extLst>
          </p:cNvPr>
          <p:cNvSpPr txBox="1"/>
          <p:nvPr/>
        </p:nvSpPr>
        <p:spPr>
          <a:xfrm>
            <a:off x="401638" y="1894764"/>
            <a:ext cx="6472128" cy="1754326"/>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Your memorial could represent: </a:t>
            </a:r>
          </a:p>
          <a:p>
            <a:endParaRPr lang="en-US" dirty="0">
              <a:latin typeface="Arial" panose="020B0604020202020204" pitchFamily="34" charset="0"/>
              <a:cs typeface="Arial" panose="020B0604020202020204" pitchFamily="34" charset="0"/>
            </a:endParaRPr>
          </a:p>
          <a:p>
            <a:pPr marL="285750" indent="-285750">
              <a:buClr>
                <a:srgbClr val="622485"/>
              </a:buClr>
              <a:buFont typeface="Arial" panose="020B0604020202020204" pitchFamily="34" charset="0"/>
              <a:buChar char="•"/>
            </a:pPr>
            <a:r>
              <a:rPr lang="en-US" dirty="0">
                <a:latin typeface="Arial" panose="020B0604020202020204" pitchFamily="34" charset="0"/>
                <a:cs typeface="Arial" panose="020B0604020202020204" pitchFamily="34" charset="0"/>
              </a:rPr>
              <a:t>What you have learnt today</a:t>
            </a:r>
          </a:p>
          <a:p>
            <a:pPr marL="285750" indent="-285750">
              <a:buClr>
                <a:srgbClr val="622485"/>
              </a:buClr>
              <a:buFont typeface="Arial" panose="020B0604020202020204" pitchFamily="34" charset="0"/>
              <a:buChar char="•"/>
            </a:pPr>
            <a:r>
              <a:rPr lang="en-US" dirty="0">
                <a:latin typeface="Arial" panose="020B0604020202020204" pitchFamily="34" charset="0"/>
                <a:cs typeface="Arial" panose="020B0604020202020204" pitchFamily="34" charset="0"/>
              </a:rPr>
              <a:t>The life story of a Bosnian survivor or someone who was murdered in the genocide</a:t>
            </a:r>
          </a:p>
          <a:p>
            <a:pPr marL="285750" indent="-285750">
              <a:buClr>
                <a:srgbClr val="622485"/>
              </a:buClr>
              <a:buFont typeface="Arial" panose="020B0604020202020204" pitchFamily="34" charset="0"/>
              <a:buChar char="•"/>
            </a:pPr>
            <a:r>
              <a:rPr lang="en-US" dirty="0">
                <a:latin typeface="Arial" panose="020B0604020202020204" pitchFamily="34" charset="0"/>
                <a:cs typeface="Arial" panose="020B0604020202020204" pitchFamily="34" charset="0"/>
              </a:rPr>
              <a:t>The work of the Mothers of Srebrenica</a:t>
            </a:r>
          </a:p>
        </p:txBody>
      </p:sp>
      <p:pic>
        <p:nvPicPr>
          <p:cNvPr id="10" name="Picture 9">
            <a:extLst>
              <a:ext uri="{FF2B5EF4-FFF2-40B4-BE49-F238E27FC236}">
                <a16:creationId xmlns:a16="http://schemas.microsoft.com/office/drawing/2014/main" id="{A6EC90AF-5B23-03D6-08AF-78E8A5300E2C}"/>
              </a:ext>
            </a:extLst>
          </p:cNvPr>
          <p:cNvPicPr>
            <a:picLocks noChangeAspect="1"/>
          </p:cNvPicPr>
          <p:nvPr/>
        </p:nvPicPr>
        <p:blipFill>
          <a:blip r:embed="rId5"/>
          <a:stretch>
            <a:fillRect/>
          </a:stretch>
        </p:blipFill>
        <p:spPr>
          <a:xfrm>
            <a:off x="4107559" y="3877416"/>
            <a:ext cx="2640572" cy="2495220"/>
          </a:xfrm>
          <a:prstGeom prst="rect">
            <a:avLst/>
          </a:prstGeom>
        </p:spPr>
      </p:pic>
      <p:pic>
        <p:nvPicPr>
          <p:cNvPr id="12" name="Picture 11">
            <a:extLst>
              <a:ext uri="{FF2B5EF4-FFF2-40B4-BE49-F238E27FC236}">
                <a16:creationId xmlns:a16="http://schemas.microsoft.com/office/drawing/2014/main" id="{1C1AF986-630E-6D33-9730-08D62D0AE994}"/>
              </a:ext>
            </a:extLst>
          </p:cNvPr>
          <p:cNvPicPr>
            <a:picLocks noChangeAspect="1"/>
          </p:cNvPicPr>
          <p:nvPr/>
        </p:nvPicPr>
        <p:blipFill>
          <a:blip r:embed="rId6"/>
          <a:stretch>
            <a:fillRect/>
          </a:stretch>
        </p:blipFill>
        <p:spPr>
          <a:xfrm>
            <a:off x="1304262" y="3877416"/>
            <a:ext cx="2640572" cy="2660699"/>
          </a:xfrm>
          <a:prstGeom prst="rect">
            <a:avLst/>
          </a:prstGeom>
        </p:spPr>
      </p:pic>
    </p:spTree>
    <p:extLst>
      <p:ext uri="{BB962C8B-B14F-4D97-AF65-F5344CB8AC3E}">
        <p14:creationId xmlns:p14="http://schemas.microsoft.com/office/powerpoint/2010/main" val="2352781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4905757"/>
            <a:ext cx="12192000" cy="1511152"/>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051" name="Subtitle 2"/>
          <p:cNvSpPr>
            <a:spLocks noGrp="1"/>
          </p:cNvSpPr>
          <p:nvPr>
            <p:ph type="subTitle" idx="1"/>
          </p:nvPr>
        </p:nvSpPr>
        <p:spPr>
          <a:xfrm>
            <a:off x="1523999" y="5138788"/>
            <a:ext cx="9144000" cy="522545"/>
          </a:xfrm>
        </p:spPr>
        <p:txBody>
          <a:bodyPr/>
          <a:lstStyle/>
          <a:p>
            <a:r>
              <a:rPr lang="en-GB" altLang="en-US" sz="2800" b="1">
                <a:solidFill>
                  <a:schemeClr val="bg1"/>
                </a:solidFill>
                <a:latin typeface="Arial" panose="020B0604020202020204" pitchFamily="34" charset="0"/>
                <a:cs typeface="Arial" panose="020B0604020202020204" pitchFamily="34" charset="0"/>
              </a:rPr>
              <a:t>Holocaust Memorial Day is on</a:t>
            </a:r>
          </a:p>
          <a:p>
            <a:r>
              <a:rPr lang="en-GB" altLang="en-US" sz="2800" b="1">
                <a:solidFill>
                  <a:schemeClr val="bg1"/>
                </a:solidFill>
                <a:latin typeface="Arial" panose="020B0604020202020204" pitchFamily="34" charset="0"/>
                <a:cs typeface="Arial" panose="020B0604020202020204" pitchFamily="34" charset="0"/>
              </a:rPr>
              <a:t>27 January each year</a:t>
            </a:r>
          </a:p>
        </p:txBody>
      </p:sp>
      <p:sp>
        <p:nvSpPr>
          <p:cNvPr id="6" name="Frame 5"/>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pic>
        <p:nvPicPr>
          <p:cNvPr id="2054" name="Picture 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72025" y="260539"/>
            <a:ext cx="1247948" cy="166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DD1B90A0-039D-4A5C-821B-84C1837DE84D}"/>
              </a:ext>
            </a:extLst>
          </p:cNvPr>
          <p:cNvPicPr>
            <a:picLocks noChangeAspect="1"/>
          </p:cNvPicPr>
          <p:nvPr/>
        </p:nvPicPr>
        <p:blipFill>
          <a:blip r:embed="rId4"/>
          <a:stretch>
            <a:fillRect/>
          </a:stretch>
        </p:blipFill>
        <p:spPr>
          <a:xfrm>
            <a:off x="8043745" y="2184517"/>
            <a:ext cx="3667125" cy="2047875"/>
          </a:xfrm>
          <a:prstGeom prst="rect">
            <a:avLst/>
          </a:prstGeom>
        </p:spPr>
      </p:pic>
      <p:pic>
        <p:nvPicPr>
          <p:cNvPr id="9" name="Picture 8">
            <a:extLst>
              <a:ext uri="{FF2B5EF4-FFF2-40B4-BE49-F238E27FC236}">
                <a16:creationId xmlns:a16="http://schemas.microsoft.com/office/drawing/2014/main" id="{C7D3C1CE-E360-4B4F-9094-2A6FDFE8493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64" b="15512"/>
          <a:stretch/>
        </p:blipFill>
        <p:spPr>
          <a:xfrm>
            <a:off x="4262437" y="2184516"/>
            <a:ext cx="3667125" cy="2047876"/>
          </a:xfrm>
          <a:prstGeom prst="rect">
            <a:avLst/>
          </a:prstGeom>
        </p:spPr>
      </p:pic>
      <p:pic>
        <p:nvPicPr>
          <p:cNvPr id="10" name="Picture 9">
            <a:extLst>
              <a:ext uri="{FF2B5EF4-FFF2-40B4-BE49-F238E27FC236}">
                <a16:creationId xmlns:a16="http://schemas.microsoft.com/office/drawing/2014/main" id="{9604B161-7E52-4139-9FB8-62C9D340B764}"/>
              </a:ext>
            </a:extLst>
          </p:cNvPr>
          <p:cNvPicPr>
            <a:picLocks noChangeAspect="1"/>
          </p:cNvPicPr>
          <p:nvPr/>
        </p:nvPicPr>
        <p:blipFill>
          <a:blip r:embed="rId6"/>
          <a:stretch>
            <a:fillRect/>
          </a:stretch>
        </p:blipFill>
        <p:spPr>
          <a:xfrm>
            <a:off x="481129" y="2184517"/>
            <a:ext cx="3667125" cy="2047875"/>
          </a:xfrm>
          <a:prstGeom prst="rect">
            <a:avLst/>
          </a:prstGeom>
        </p:spPr>
      </p:pic>
      <p:pic>
        <p:nvPicPr>
          <p:cNvPr id="3" name="Picture 2">
            <a:extLst>
              <a:ext uri="{FF2B5EF4-FFF2-40B4-BE49-F238E27FC236}">
                <a16:creationId xmlns:a16="http://schemas.microsoft.com/office/drawing/2014/main" id="{EC851EF8-47ED-4772-90E2-954963114302}"/>
              </a:ext>
            </a:extLst>
          </p:cNvPr>
          <p:cNvPicPr>
            <a:picLocks noChangeAspect="1"/>
          </p:cNvPicPr>
          <p:nvPr/>
        </p:nvPicPr>
        <p:blipFill rotWithShape="1">
          <a:blip r:embed="rId7">
            <a:extLst>
              <a:ext uri="{28A0092B-C50C-407E-A947-70E740481C1C}">
                <a14:useLocalDpi xmlns:a14="http://schemas.microsoft.com/office/drawing/2010/main" val="0"/>
              </a:ext>
            </a:extLst>
          </a:blip>
          <a:srcRect b="16234"/>
          <a:stretch/>
        </p:blipFill>
        <p:spPr>
          <a:xfrm>
            <a:off x="4262437" y="2184516"/>
            <a:ext cx="3667125" cy="2047875"/>
          </a:xfrm>
          <a:prstGeom prst="rect">
            <a:avLst/>
          </a:prstGeom>
        </p:spPr>
      </p:pic>
      <p:pic>
        <p:nvPicPr>
          <p:cNvPr id="5" name="Picture 4">
            <a:extLst>
              <a:ext uri="{FF2B5EF4-FFF2-40B4-BE49-F238E27FC236}">
                <a16:creationId xmlns:a16="http://schemas.microsoft.com/office/drawing/2014/main" id="{F876B532-9966-4A35-B6ED-F5A3269E3E2E}"/>
              </a:ext>
            </a:extLst>
          </p:cNvPr>
          <p:cNvPicPr>
            <a:picLocks noChangeAspect="1"/>
          </p:cNvPicPr>
          <p:nvPr/>
        </p:nvPicPr>
        <p:blipFill rotWithShape="1">
          <a:blip r:embed="rId8">
            <a:extLst>
              <a:ext uri="{28A0092B-C50C-407E-A947-70E740481C1C}">
                <a14:useLocalDpi xmlns:a14="http://schemas.microsoft.com/office/drawing/2010/main" val="0"/>
              </a:ext>
            </a:extLst>
          </a:blip>
          <a:srcRect b="25541"/>
          <a:stretch/>
        </p:blipFill>
        <p:spPr>
          <a:xfrm>
            <a:off x="481129" y="2184516"/>
            <a:ext cx="3667124" cy="2047876"/>
          </a:xfrm>
          <a:prstGeom prst="rect">
            <a:avLst/>
          </a:prstGeom>
        </p:spPr>
      </p:pic>
    </p:spTree>
    <p:extLst>
      <p:ext uri="{BB962C8B-B14F-4D97-AF65-F5344CB8AC3E}">
        <p14:creationId xmlns:p14="http://schemas.microsoft.com/office/powerpoint/2010/main" val="207243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6ECA58-2BCB-4FE2-BD8C-5FE9C29F1BDF}"/>
              </a:ext>
            </a:extLst>
          </p:cNvPr>
          <p:cNvPicPr>
            <a:picLocks noChangeAspect="1"/>
          </p:cNvPicPr>
          <p:nvPr/>
        </p:nvPicPr>
        <p:blipFill rotWithShape="1">
          <a:blip r:embed="rId3">
            <a:extLst>
              <a:ext uri="{28A0092B-C50C-407E-A947-70E740481C1C}">
                <a14:useLocalDpi xmlns:a14="http://schemas.microsoft.com/office/drawing/2010/main" val="0"/>
              </a:ext>
            </a:extLst>
          </a:blip>
          <a:srcRect t="19553" b="19699"/>
          <a:stretch/>
        </p:blipFill>
        <p:spPr>
          <a:xfrm>
            <a:off x="344429" y="1171211"/>
            <a:ext cx="11503142" cy="5240878"/>
          </a:xfrm>
          <a:prstGeom prst="rect">
            <a:avLst/>
          </a:prstGeom>
        </p:spPr>
      </p:pic>
      <p:sp>
        <p:nvSpPr>
          <p:cNvPr id="3075"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80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5438"/>
            <a:ext cx="11337925" cy="646112"/>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Rectangle 1"/>
          <p:cNvSpPr/>
          <p:nvPr/>
        </p:nvSpPr>
        <p:spPr>
          <a:xfrm>
            <a:off x="3994150" y="5825873"/>
            <a:ext cx="8197850" cy="598311"/>
          </a:xfrm>
          <a:prstGeom prst="rect">
            <a:avLst/>
          </a:prstGeom>
          <a:solidFill>
            <a:srgbClr val="9326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3078" name="TextBox 33"/>
          <p:cNvSpPr txBox="1">
            <a:spLocks noChangeArrowheads="1"/>
          </p:cNvSpPr>
          <p:nvPr/>
        </p:nvSpPr>
        <p:spPr bwMode="auto">
          <a:xfrm>
            <a:off x="423863" y="374650"/>
            <a:ext cx="689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800" b="1" dirty="0">
                <a:solidFill>
                  <a:schemeClr val="bg1"/>
                </a:solidFill>
                <a:latin typeface="Arial" panose="020B0604020202020204" pitchFamily="34" charset="0"/>
                <a:cs typeface="Arial" panose="020B0604020202020204" pitchFamily="34" charset="0"/>
              </a:rPr>
              <a:t>Why 27 January?</a:t>
            </a:r>
          </a:p>
        </p:txBody>
      </p:sp>
      <p:sp>
        <p:nvSpPr>
          <p:cNvPr id="3079" name="TextBox 36"/>
          <p:cNvSpPr txBox="1">
            <a:spLocks noChangeArrowheads="1"/>
          </p:cNvSpPr>
          <p:nvPr/>
        </p:nvSpPr>
        <p:spPr bwMode="auto">
          <a:xfrm>
            <a:off x="4155310" y="5920653"/>
            <a:ext cx="7864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buClr>
                <a:srgbClr val="622485"/>
              </a:buClr>
              <a:buSzPct val="150000"/>
            </a:pPr>
            <a:r>
              <a:rPr lang="en-GB" altLang="en-US" sz="2000" b="1" dirty="0">
                <a:solidFill>
                  <a:schemeClr val="bg1"/>
                </a:solidFill>
                <a:latin typeface="Arial" panose="020B0604020202020204" pitchFamily="34" charset="0"/>
                <a:cs typeface="Arial" panose="020B0604020202020204" pitchFamily="34" charset="0"/>
              </a:rPr>
              <a:t>27 January 1945 – Auschwitz-Birkenau was liberated.</a:t>
            </a:r>
            <a:endParaRPr lang="en-GB" altLang="en-US" sz="2000" dirty="0">
              <a:solidFill>
                <a:schemeClr val="bg1"/>
              </a:solidFill>
              <a:latin typeface="Arial" panose="020B0604020202020204" pitchFamily="34" charset="0"/>
              <a:cs typeface="Arial" panose="020B0604020202020204" pitchFamily="34" charset="0"/>
            </a:endParaRPr>
          </a:p>
        </p:txBody>
      </p:sp>
      <p:pic>
        <p:nvPicPr>
          <p:cNvPr id="3080" name="Picture 3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436350" y="249238"/>
            <a:ext cx="5889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rame 14"/>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sp>
        <p:nvSpPr>
          <p:cNvPr id="3" name="TextBox 2">
            <a:extLst>
              <a:ext uri="{FF2B5EF4-FFF2-40B4-BE49-F238E27FC236}">
                <a16:creationId xmlns:a16="http://schemas.microsoft.com/office/drawing/2014/main" id="{26B97DB0-18BC-4662-A6C7-7CE4158D79D1}"/>
              </a:ext>
            </a:extLst>
          </p:cNvPr>
          <p:cNvSpPr txBox="1"/>
          <p:nvPr/>
        </p:nvSpPr>
        <p:spPr>
          <a:xfrm>
            <a:off x="455613" y="1296988"/>
            <a:ext cx="4198585" cy="369332"/>
          </a:xfrm>
          <a:prstGeom prst="rect">
            <a:avLst/>
          </a:prstGeom>
          <a:noFill/>
        </p:spPr>
        <p:txBody>
          <a:bodyPr wrap="none" rtlCol="0">
            <a:spAutoFit/>
          </a:bodyPr>
          <a:lstStyle/>
          <a:p>
            <a:r>
              <a:rPr lang="en-GB" dirty="0">
                <a:latin typeface="Arial" panose="020B0604020202020204" pitchFamily="34" charset="0"/>
                <a:cs typeface="Arial" panose="020B0604020202020204" pitchFamily="34" charset="0"/>
              </a:rPr>
              <a:t>Auschwitz-Birkenau – Nazi death camp</a:t>
            </a:r>
          </a:p>
        </p:txBody>
      </p:sp>
    </p:spTree>
    <p:extLst>
      <p:ext uri="{BB962C8B-B14F-4D97-AF65-F5344CB8AC3E}">
        <p14:creationId xmlns:p14="http://schemas.microsoft.com/office/powerpoint/2010/main" val="2690103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2521398"/>
            <a:ext cx="12192000" cy="755576"/>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051" name="Subtitle 2"/>
          <p:cNvSpPr>
            <a:spLocks noGrp="1"/>
          </p:cNvSpPr>
          <p:nvPr>
            <p:ph type="subTitle" idx="1"/>
          </p:nvPr>
        </p:nvSpPr>
        <p:spPr>
          <a:xfrm>
            <a:off x="1523999" y="2674219"/>
            <a:ext cx="9144000" cy="522545"/>
          </a:xfrm>
        </p:spPr>
        <p:txBody>
          <a:bodyPr/>
          <a:lstStyle/>
          <a:p>
            <a:r>
              <a:rPr lang="en-GB" altLang="en-US" sz="2800" b="1" dirty="0">
                <a:solidFill>
                  <a:schemeClr val="bg1"/>
                </a:solidFill>
                <a:latin typeface="Arial" panose="020B0604020202020204" pitchFamily="34" charset="0"/>
                <a:cs typeface="Arial" panose="020B0604020202020204" pitchFamily="34" charset="0"/>
              </a:rPr>
              <a:t>What is important about 2025?</a:t>
            </a:r>
          </a:p>
        </p:txBody>
      </p:sp>
      <p:sp>
        <p:nvSpPr>
          <p:cNvPr id="6" name="Frame 5"/>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pic>
        <p:nvPicPr>
          <p:cNvPr id="2054" name="Picture 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72025" y="457283"/>
            <a:ext cx="1247948" cy="166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B1C92AC8-3126-AD27-D974-C97C1C812879}"/>
              </a:ext>
            </a:extLst>
          </p:cNvPr>
          <p:cNvSpPr txBox="1"/>
          <p:nvPr/>
        </p:nvSpPr>
        <p:spPr>
          <a:xfrm>
            <a:off x="1523999" y="3917909"/>
            <a:ext cx="8919412" cy="1569660"/>
          </a:xfrm>
          <a:prstGeom prst="rect">
            <a:avLst/>
          </a:prstGeom>
          <a:noFill/>
        </p:spPr>
        <p:txBody>
          <a:bodyPr wrap="square" rtlCol="0">
            <a:spAutoFit/>
          </a:bodyPr>
          <a:lstStyle/>
          <a:p>
            <a:pPr algn="ctr"/>
            <a:r>
              <a:rPr lang="en-US" sz="2400" b="0" i="0" dirty="0">
                <a:solidFill>
                  <a:srgbClr val="333333"/>
                </a:solidFill>
                <a:effectLst/>
                <a:latin typeface="Lato" panose="020F0502020204030203" pitchFamily="34" charset="0"/>
              </a:rPr>
              <a:t>This Holocaust Memorial Day 2025 (HMD) marks the 80th anniversary of the liberation of Auschwitz-Birkenau, the largest Nazi concentration camp complex, and the 30th anniversary of the genocide in Bosnia.</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0102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29">
            <a:extLst>
              <a:ext uri="{FF2B5EF4-FFF2-40B4-BE49-F238E27FC236}">
                <a16:creationId xmlns:a16="http://schemas.microsoft.com/office/drawing/2014/main" id="{F86176D0-2F34-5BD0-31B2-FCF6F8D0C2C2}"/>
              </a:ext>
            </a:extLst>
          </p:cNvPr>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ptos" panose="020B00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ptos" panose="020B00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ptos" panose="020B00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9pPr>
          </a:lstStyle>
          <a:p>
            <a:pPr eaLnBrk="1" hangingPunct="1">
              <a:lnSpc>
                <a:spcPct val="100000"/>
              </a:lnSpc>
              <a:spcBef>
                <a:spcPct val="0"/>
              </a:spcBef>
              <a:buFontTx/>
              <a:buNone/>
            </a:pPr>
            <a:r>
              <a:rPr lang="en-GB" altLang="en-US">
                <a:solidFill>
                  <a:schemeClr val="bg1"/>
                </a:solidFill>
                <a:latin typeface="Arial" panose="020B0604020202020204" pitchFamily="34" charset="0"/>
                <a:cs typeface="Arial" panose="020B0604020202020204" pitchFamily="34" charset="0"/>
              </a:rPr>
              <a:t>Darfur in Sudan</a:t>
            </a:r>
          </a:p>
        </p:txBody>
      </p:sp>
      <p:sp>
        <p:nvSpPr>
          <p:cNvPr id="33" name="Rectangle 32">
            <a:extLst>
              <a:ext uri="{FF2B5EF4-FFF2-40B4-BE49-F238E27FC236}">
                <a16:creationId xmlns:a16="http://schemas.microsoft.com/office/drawing/2014/main" id="{E895C918-9F5E-D464-6C95-822DA054172D}"/>
              </a:ext>
            </a:extLst>
          </p:cNvPr>
          <p:cNvSpPr/>
          <p:nvPr/>
        </p:nvSpPr>
        <p:spPr>
          <a:xfrm>
            <a:off x="0" y="325438"/>
            <a:ext cx="11337925" cy="646112"/>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4100" name="TextBox 33">
            <a:extLst>
              <a:ext uri="{FF2B5EF4-FFF2-40B4-BE49-F238E27FC236}">
                <a16:creationId xmlns:a16="http://schemas.microsoft.com/office/drawing/2014/main" id="{7E7EFC07-F3B4-0470-0D29-D54FEECB6E08}"/>
              </a:ext>
            </a:extLst>
          </p:cNvPr>
          <p:cNvSpPr txBox="1">
            <a:spLocks noChangeArrowheads="1"/>
          </p:cNvSpPr>
          <p:nvPr/>
        </p:nvSpPr>
        <p:spPr bwMode="auto">
          <a:xfrm>
            <a:off x="423863" y="374650"/>
            <a:ext cx="689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ptos" panose="020B00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ptos" panose="020B00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ptos" panose="020B00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9pPr>
          </a:lstStyle>
          <a:p>
            <a:pPr eaLnBrk="1" hangingPunct="1">
              <a:lnSpc>
                <a:spcPct val="100000"/>
              </a:lnSpc>
              <a:spcBef>
                <a:spcPct val="0"/>
              </a:spcBef>
              <a:buFontTx/>
              <a:buNone/>
            </a:pPr>
            <a:r>
              <a:rPr lang="en-GB" altLang="en-US" b="1">
                <a:solidFill>
                  <a:schemeClr val="bg1"/>
                </a:solidFill>
                <a:latin typeface="Lato Black" panose="020F0502020204030203" pitchFamily="34" charset="0"/>
                <a:cs typeface="Arial" panose="020B0604020202020204" pitchFamily="34" charset="0"/>
              </a:rPr>
              <a:t>Definitions</a:t>
            </a:r>
          </a:p>
        </p:txBody>
      </p:sp>
      <p:pic>
        <p:nvPicPr>
          <p:cNvPr id="4101" name="Picture 38">
            <a:extLst>
              <a:ext uri="{FF2B5EF4-FFF2-40B4-BE49-F238E27FC236}">
                <a16:creationId xmlns:a16="http://schemas.microsoft.com/office/drawing/2014/main" id="{8C46E11D-3C51-96A7-EABB-1F9993DC7AC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436350" y="249238"/>
            <a:ext cx="5889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rame 14">
            <a:extLst>
              <a:ext uri="{FF2B5EF4-FFF2-40B4-BE49-F238E27FC236}">
                <a16:creationId xmlns:a16="http://schemas.microsoft.com/office/drawing/2014/main" id="{380D2A36-AF04-83B8-DC04-E22F5866BBE9}"/>
              </a:ext>
            </a:extLst>
          </p:cNvPr>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sp>
        <p:nvSpPr>
          <p:cNvPr id="4103" name="TextBox 5">
            <a:extLst>
              <a:ext uri="{FF2B5EF4-FFF2-40B4-BE49-F238E27FC236}">
                <a16:creationId xmlns:a16="http://schemas.microsoft.com/office/drawing/2014/main" id="{EC0F7E08-FA8C-F299-EACF-E6B779CD3E5D}"/>
              </a:ext>
            </a:extLst>
          </p:cNvPr>
          <p:cNvSpPr txBox="1">
            <a:spLocks noChangeArrowheads="1"/>
          </p:cNvSpPr>
          <p:nvPr/>
        </p:nvSpPr>
        <p:spPr bwMode="auto">
          <a:xfrm>
            <a:off x="401638" y="1001594"/>
            <a:ext cx="10896600" cy="6801862"/>
          </a:xfrm>
          <a:prstGeom prst="rect">
            <a:avLst/>
          </a:prstGeom>
          <a:noFill/>
          <a:ln>
            <a:noFill/>
          </a:ln>
        </p:spPr>
        <p:txBody>
          <a:bodyPr lIns="91440" tIns="45720" rIns="91440" bIns="45720" anchor="t">
            <a:spAutoFit/>
          </a:bodyPr>
          <a:lstStyle>
            <a:lvl1pPr marL="342900" indent="-342900">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eaLnBrk="1" hangingPunct="1">
              <a:buFont typeface="Arial" panose="020B0604020202020204" pitchFamily="34" charset="0"/>
              <a:buChar char="•"/>
              <a:defRPr/>
            </a:pPr>
            <a:r>
              <a:rPr lang="en-GB" altLang="en-US" sz="2400" b="1">
                <a:latin typeface="Arial"/>
                <a:cs typeface="Arial"/>
              </a:rPr>
              <a:t>Bosnia -</a:t>
            </a:r>
            <a:r>
              <a:rPr lang="en-GB" altLang="en-US" sz="2400" dirty="0">
                <a:latin typeface="Arial"/>
                <a:cs typeface="Arial"/>
              </a:rPr>
              <a:t> a country in Europe</a:t>
            </a:r>
          </a:p>
          <a:p>
            <a:pPr eaLnBrk="1" hangingPunct="1">
              <a:buFont typeface="Arial" panose="020B0604020202020204" pitchFamily="34" charset="0"/>
              <a:buChar char="•"/>
              <a:defRPr/>
            </a:pPr>
            <a:endParaRPr lang="en-GB" altLang="en-US" sz="2400" dirty="0">
              <a:latin typeface="Arial" panose="020B0604020202020204" pitchFamily="34" charset="0"/>
              <a:cs typeface="Arial" panose="020B0604020202020204" pitchFamily="34" charset="0"/>
            </a:endParaRPr>
          </a:p>
          <a:p>
            <a:pPr eaLnBrk="1" hangingPunct="1">
              <a:buFont typeface="Arial" panose="020B0604020202020204" pitchFamily="34" charset="0"/>
              <a:buChar char="•"/>
              <a:defRPr/>
            </a:pPr>
            <a:r>
              <a:rPr lang="en-GB" altLang="en-US" sz="2400" b="1" dirty="0">
                <a:latin typeface="Arial"/>
                <a:cs typeface="Arial"/>
              </a:rPr>
              <a:t>Ethnic group -</a:t>
            </a:r>
            <a:r>
              <a:rPr lang="en-GB" altLang="en-US" sz="2400" dirty="0">
                <a:latin typeface="Arial"/>
                <a:cs typeface="Arial"/>
              </a:rPr>
              <a:t> a group of people who share the same cultural background</a:t>
            </a:r>
          </a:p>
          <a:p>
            <a:pPr eaLnBrk="1" hangingPunct="1">
              <a:buFont typeface="Arial" panose="020B0604020202020204" pitchFamily="34" charset="0"/>
              <a:buChar char="•"/>
              <a:defRPr/>
            </a:pPr>
            <a:endParaRPr lang="en-GB" altLang="en-US" sz="2400" dirty="0">
              <a:latin typeface="Arial" panose="020B0604020202020204" pitchFamily="34" charset="0"/>
              <a:cs typeface="Arial" panose="020B0604020202020204" pitchFamily="34" charset="0"/>
            </a:endParaRPr>
          </a:p>
          <a:p>
            <a:pPr eaLnBrk="1" hangingPunct="1">
              <a:buFont typeface="Arial" panose="020B0604020202020204" pitchFamily="34" charset="0"/>
              <a:buChar char="•"/>
              <a:defRPr/>
            </a:pPr>
            <a:r>
              <a:rPr lang="en-GB" altLang="en-US" sz="2400" b="1" dirty="0">
                <a:latin typeface="Arial"/>
                <a:cs typeface="Arial"/>
              </a:rPr>
              <a:t>Bosnian Serbs -</a:t>
            </a:r>
            <a:r>
              <a:rPr lang="en-GB" altLang="en-US" sz="2400" dirty="0">
                <a:latin typeface="Arial"/>
                <a:cs typeface="Arial"/>
              </a:rPr>
              <a:t> an ethnic group in Bosnia</a:t>
            </a:r>
          </a:p>
          <a:p>
            <a:pPr eaLnBrk="1" hangingPunct="1">
              <a:buFont typeface="Arial" panose="020B0604020202020204" pitchFamily="34" charset="0"/>
              <a:buChar char="•"/>
              <a:defRPr/>
            </a:pPr>
            <a:endParaRPr lang="en-GB" altLang="en-US" sz="2400" dirty="0">
              <a:latin typeface="Arial" panose="020B0604020202020204" pitchFamily="34" charset="0"/>
              <a:cs typeface="Arial" panose="020B0604020202020204" pitchFamily="34" charset="0"/>
            </a:endParaRPr>
          </a:p>
          <a:p>
            <a:pPr eaLnBrk="1" hangingPunct="1">
              <a:buFont typeface="Arial" panose="020B0604020202020204" pitchFamily="34" charset="0"/>
              <a:buChar char="•"/>
              <a:defRPr/>
            </a:pPr>
            <a:r>
              <a:rPr lang="en-GB" altLang="en-US" sz="2400" b="1" dirty="0">
                <a:latin typeface="Arial"/>
                <a:cs typeface="Arial"/>
              </a:rPr>
              <a:t>Bosnian Muslims -</a:t>
            </a:r>
            <a:r>
              <a:rPr lang="en-GB" altLang="en-US" sz="2400" dirty="0">
                <a:latin typeface="Arial"/>
                <a:cs typeface="Arial"/>
              </a:rPr>
              <a:t> an ethnic and religious group in Bosnia</a:t>
            </a:r>
          </a:p>
          <a:p>
            <a:pPr eaLnBrk="1" hangingPunct="1">
              <a:buFont typeface="Arial" panose="020B0604020202020204" pitchFamily="34" charset="0"/>
              <a:buChar char="•"/>
              <a:defRPr/>
            </a:pPr>
            <a:endParaRPr lang="en-US" altLang="en-US" sz="2400" b="1" dirty="0">
              <a:latin typeface="Arial" panose="020B0604020202020204" pitchFamily="34" charset="0"/>
              <a:cs typeface="Arial" panose="020B0604020202020204" pitchFamily="34" charset="0"/>
            </a:endParaRPr>
          </a:p>
          <a:p>
            <a:pPr eaLnBrk="1" hangingPunct="1">
              <a:buFont typeface="Arial" panose="020B0604020202020204" pitchFamily="34" charset="0"/>
              <a:buChar char="•"/>
              <a:defRPr/>
            </a:pPr>
            <a:r>
              <a:rPr lang="en-US" altLang="en-US" sz="2400" b="1" dirty="0">
                <a:latin typeface="Arial"/>
                <a:cs typeface="Arial"/>
              </a:rPr>
              <a:t>Srebrenica -</a:t>
            </a:r>
            <a:r>
              <a:rPr lang="en-US" altLang="en-US" sz="2400" dirty="0">
                <a:latin typeface="Arial"/>
                <a:cs typeface="Arial"/>
              </a:rPr>
              <a:t> a town in Bosnia</a:t>
            </a:r>
          </a:p>
          <a:p>
            <a:pPr eaLnBrk="1" hangingPunct="1">
              <a:buFont typeface="Arial" panose="020B0604020202020204" pitchFamily="34" charset="0"/>
              <a:buChar char="•"/>
              <a:defRPr/>
            </a:pPr>
            <a:endParaRPr lang="en-US" altLang="en-US" sz="2400" dirty="0">
              <a:latin typeface="Arial" panose="020B0604020202020204" pitchFamily="34" charset="0"/>
              <a:cs typeface="Arial" panose="020B0604020202020204" pitchFamily="34" charset="0"/>
            </a:endParaRPr>
          </a:p>
          <a:p>
            <a:pPr eaLnBrk="1" hangingPunct="1">
              <a:buFont typeface="Arial" panose="020B0604020202020204" pitchFamily="34" charset="0"/>
              <a:buChar char="•"/>
              <a:defRPr/>
            </a:pPr>
            <a:r>
              <a:rPr lang="en-US" altLang="en-US" sz="2400" b="1" dirty="0">
                <a:latin typeface="Arial"/>
                <a:cs typeface="Arial"/>
              </a:rPr>
              <a:t>Refugee -</a:t>
            </a:r>
            <a:r>
              <a:rPr lang="en-US" altLang="en-US" sz="2400" dirty="0">
                <a:latin typeface="Arial"/>
                <a:cs typeface="Arial"/>
              </a:rPr>
              <a:t> a person who has been forced to leave their country to escape war or persecution</a:t>
            </a:r>
          </a:p>
          <a:p>
            <a:pPr eaLnBrk="1" hangingPunct="1">
              <a:buFont typeface="Arial" panose="020B0604020202020204" pitchFamily="34" charset="0"/>
              <a:buChar char="•"/>
              <a:defRPr/>
            </a:pPr>
            <a:endParaRPr lang="en-US" altLang="en-US" sz="2400" dirty="0">
              <a:latin typeface="Arial" panose="020B0604020202020204" pitchFamily="34" charset="0"/>
              <a:cs typeface="Arial" panose="020B0604020202020204" pitchFamily="34" charset="0"/>
            </a:endParaRPr>
          </a:p>
          <a:p>
            <a:pPr eaLnBrk="1" hangingPunct="1">
              <a:buFont typeface="Arial" panose="020B0604020202020204" pitchFamily="34" charset="0"/>
              <a:buChar char="•"/>
              <a:defRPr/>
            </a:pPr>
            <a:r>
              <a:rPr lang="en-US" altLang="en-US" sz="2400" b="1" dirty="0">
                <a:latin typeface="Arial"/>
                <a:cs typeface="Arial"/>
              </a:rPr>
              <a:t>United Nations (UN) - </a:t>
            </a:r>
            <a:r>
              <a:rPr lang="en-US" altLang="en-US" sz="2400" dirty="0">
                <a:latin typeface="Arial"/>
                <a:cs typeface="Arial"/>
              </a:rPr>
              <a:t>an international diplomatic organization whose purpose includes maintaining peace</a:t>
            </a:r>
          </a:p>
          <a:p>
            <a:pPr eaLnBrk="1" hangingPunct="1">
              <a:buFont typeface="Arial" panose="020B0604020202020204" pitchFamily="34" charset="0"/>
              <a:buChar char="•"/>
              <a:defRPr/>
            </a:pPr>
            <a:endParaRPr lang="en-GB" altLang="en-US" sz="400" dirty="0">
              <a:latin typeface="Arial" panose="020B0604020202020204" pitchFamily="34" charset="0"/>
              <a:cs typeface="Arial" panose="020B0604020202020204" pitchFamily="34" charset="0"/>
            </a:endParaRPr>
          </a:p>
          <a:p>
            <a:pPr eaLnBrk="1" hangingPunct="1">
              <a:buFontTx/>
              <a:buChar char="-"/>
              <a:defRPr/>
            </a:pPr>
            <a:endParaRPr lang="en-GB" altLang="en-US" sz="2400" dirty="0">
              <a:latin typeface="Arial" panose="020B0604020202020204" pitchFamily="34" charset="0"/>
              <a:cs typeface="Arial" panose="020B0604020202020204" pitchFamily="34" charset="0"/>
            </a:endParaRPr>
          </a:p>
          <a:p>
            <a:pPr marL="0" indent="0" eaLnBrk="1" hangingPunct="1">
              <a:defRPr/>
            </a:pPr>
            <a:endParaRPr lang="en-GB" altLang="en-US" sz="2400" dirty="0">
              <a:latin typeface="Arial" panose="020B0604020202020204" pitchFamily="34" charset="0"/>
              <a:cs typeface="Arial" panose="020B0604020202020204" pitchFamily="34" charset="0"/>
            </a:endParaRPr>
          </a:p>
          <a:p>
            <a:pPr eaLnBrk="1" hangingPunct="1">
              <a:buFontTx/>
              <a:buChar char="-"/>
              <a:defRPr/>
            </a:pPr>
            <a:endParaRPr lang="en-GB" altLang="en-US" sz="2400" dirty="0">
              <a:latin typeface="Arial" panose="020B060402020202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5"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80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5438"/>
            <a:ext cx="11337925" cy="646112"/>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3078" name="TextBox 33"/>
          <p:cNvSpPr txBox="1">
            <a:spLocks noChangeArrowheads="1"/>
          </p:cNvSpPr>
          <p:nvPr/>
        </p:nvSpPr>
        <p:spPr bwMode="auto">
          <a:xfrm>
            <a:off x="423863" y="374650"/>
            <a:ext cx="68929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sz="2800" b="1">
                <a:solidFill>
                  <a:schemeClr val="bg1"/>
                </a:solidFill>
                <a:latin typeface="Arial" panose="020B0604020202020204" pitchFamily="34" charset="0"/>
                <a:cs typeface="Arial" panose="020B0604020202020204" pitchFamily="34" charset="0"/>
              </a:rPr>
              <a:t>Genocide</a:t>
            </a:r>
          </a:p>
        </p:txBody>
      </p:sp>
      <p:pic>
        <p:nvPicPr>
          <p:cNvPr id="3080" name="Picture 3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436350" y="249238"/>
            <a:ext cx="5889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rame 14"/>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sp>
        <p:nvSpPr>
          <p:cNvPr id="6" name="TextBox 5">
            <a:extLst>
              <a:ext uri="{FF2B5EF4-FFF2-40B4-BE49-F238E27FC236}">
                <a16:creationId xmlns:a16="http://schemas.microsoft.com/office/drawing/2014/main" id="{60366408-8E1F-46D5-8B78-43848FD163F6}"/>
              </a:ext>
            </a:extLst>
          </p:cNvPr>
          <p:cNvSpPr txBox="1"/>
          <p:nvPr/>
        </p:nvSpPr>
        <p:spPr>
          <a:xfrm>
            <a:off x="447129" y="1234111"/>
            <a:ext cx="10942419" cy="5194499"/>
          </a:xfrm>
          <a:prstGeom prst="rect">
            <a:avLst/>
          </a:prstGeom>
          <a:noFill/>
        </p:spPr>
        <p:txBody>
          <a:bodyPr wrap="none" rtlCol="0">
            <a:spAutoFit/>
          </a:bodyPr>
          <a:lstStyle/>
          <a:p>
            <a:r>
              <a:rPr lang="en-GB" sz="2400" b="1" dirty="0">
                <a:latin typeface="Arial" panose="020B0604020202020204" pitchFamily="34" charset="0"/>
                <a:cs typeface="Arial" panose="020B0604020202020204" pitchFamily="34" charset="0"/>
              </a:rPr>
              <a:t>The full legal definition of genocide is:</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Any of the following acts committed with intent to destroy, in whole or in part, </a:t>
            </a:r>
          </a:p>
          <a:p>
            <a:r>
              <a:rPr lang="en-GB" sz="2400" dirty="0">
                <a:latin typeface="Arial" panose="020B0604020202020204" pitchFamily="34" charset="0"/>
                <a:cs typeface="Arial" panose="020B0604020202020204" pitchFamily="34" charset="0"/>
              </a:rPr>
              <a:t>a national, ethnical, racial or religious group, as such:</a:t>
            </a:r>
          </a:p>
          <a:p>
            <a:endParaRPr lang="en-GB" sz="2400" dirty="0">
              <a:latin typeface="Arial" panose="020B0604020202020204" pitchFamily="34" charset="0"/>
              <a:cs typeface="Arial" panose="020B0604020202020204" pitchFamily="34" charset="0"/>
            </a:endParaRPr>
          </a:p>
          <a:p>
            <a:pPr marL="342900" indent="-342900">
              <a:lnSpc>
                <a:spcPct val="150000"/>
              </a:lnSpc>
              <a:buFont typeface="Arial" panose="020B0604020202020204" pitchFamily="34" charset="0"/>
              <a:buChar char="•"/>
            </a:pPr>
            <a:r>
              <a:rPr lang="en-GB" sz="2400" dirty="0">
                <a:latin typeface="Arial" panose="020B0604020202020204" pitchFamily="34" charset="0"/>
                <a:cs typeface="Arial" panose="020B0604020202020204" pitchFamily="34" charset="0"/>
              </a:rPr>
              <a:t>killing members of the group</a:t>
            </a:r>
          </a:p>
          <a:p>
            <a:pPr marL="342900" indent="-342900">
              <a:lnSpc>
                <a:spcPct val="150000"/>
              </a:lnSpc>
              <a:buFont typeface="Arial" panose="020B0604020202020204" pitchFamily="34" charset="0"/>
              <a:buChar char="•"/>
            </a:pPr>
            <a:r>
              <a:rPr lang="en-GB" sz="2400" dirty="0">
                <a:latin typeface="Arial" panose="020B0604020202020204" pitchFamily="34" charset="0"/>
                <a:cs typeface="Arial" panose="020B0604020202020204" pitchFamily="34" charset="0"/>
              </a:rPr>
              <a:t>causing serious bodily or mental harm to members of the group</a:t>
            </a:r>
          </a:p>
          <a:p>
            <a:pPr marL="342900" indent="-342900">
              <a:lnSpc>
                <a:spcPct val="150000"/>
              </a:lnSpc>
              <a:buFont typeface="Arial" panose="020B0604020202020204" pitchFamily="34" charset="0"/>
              <a:buChar char="•"/>
            </a:pPr>
            <a:r>
              <a:rPr lang="en-GB" sz="2400" dirty="0">
                <a:latin typeface="Arial" panose="020B0604020202020204" pitchFamily="34" charset="0"/>
                <a:cs typeface="Arial" panose="020B0604020202020204" pitchFamily="34" charset="0"/>
              </a:rPr>
              <a:t>deliberately inflicting on the group conditions of life calculated to bring about </a:t>
            </a:r>
          </a:p>
          <a:p>
            <a:pPr>
              <a:lnSpc>
                <a:spcPct val="150000"/>
              </a:lnSpc>
            </a:pPr>
            <a:r>
              <a:rPr lang="en-GB" sz="2400" dirty="0">
                <a:latin typeface="Arial" panose="020B0604020202020204" pitchFamily="34" charset="0"/>
                <a:cs typeface="Arial" panose="020B0604020202020204" pitchFamily="34" charset="0"/>
              </a:rPr>
              <a:t>    its physical destruction in whole or in part</a:t>
            </a:r>
          </a:p>
          <a:p>
            <a:pPr marL="342900" indent="-342900">
              <a:lnSpc>
                <a:spcPct val="150000"/>
              </a:lnSpc>
              <a:buFont typeface="Arial" panose="020B0604020202020204" pitchFamily="34" charset="0"/>
              <a:buChar char="•"/>
            </a:pPr>
            <a:r>
              <a:rPr lang="en-GB" sz="2400" dirty="0">
                <a:latin typeface="Arial" panose="020B0604020202020204" pitchFamily="34" charset="0"/>
                <a:cs typeface="Arial" panose="020B0604020202020204" pitchFamily="34" charset="0"/>
              </a:rPr>
              <a:t>imposing measures intended to prevent births within the group</a:t>
            </a:r>
          </a:p>
          <a:p>
            <a:pPr marL="342900" indent="-342900">
              <a:lnSpc>
                <a:spcPct val="150000"/>
              </a:lnSpc>
              <a:buFont typeface="Arial" panose="020B0604020202020204" pitchFamily="34" charset="0"/>
              <a:buChar char="•"/>
            </a:pPr>
            <a:r>
              <a:rPr lang="en-GB" sz="2400" dirty="0">
                <a:latin typeface="Arial" panose="020B0604020202020204" pitchFamily="34" charset="0"/>
                <a:cs typeface="Arial" panose="020B0604020202020204" pitchFamily="34" charset="0"/>
              </a:rPr>
              <a:t>forcibly transferring children of the group to another group</a:t>
            </a:r>
          </a:p>
        </p:txBody>
      </p:sp>
    </p:spTree>
    <p:extLst>
      <p:ext uri="{BB962C8B-B14F-4D97-AF65-F5344CB8AC3E}">
        <p14:creationId xmlns:p14="http://schemas.microsoft.com/office/powerpoint/2010/main" val="2954080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29">
            <a:extLst>
              <a:ext uri="{FF2B5EF4-FFF2-40B4-BE49-F238E27FC236}">
                <a16:creationId xmlns:a16="http://schemas.microsoft.com/office/drawing/2014/main" id="{94116A68-8741-0512-9397-75EB569903ED}"/>
              </a:ext>
            </a:extLst>
          </p:cNvPr>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ptos" panose="020B00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ptos" panose="020B00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ptos" panose="020B00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9pPr>
          </a:lstStyle>
          <a:p>
            <a:pPr eaLnBrk="1" hangingPunct="1">
              <a:lnSpc>
                <a:spcPct val="100000"/>
              </a:lnSpc>
              <a:spcBef>
                <a:spcPct val="0"/>
              </a:spcBef>
              <a:buFontTx/>
              <a:buNone/>
            </a:pPr>
            <a:r>
              <a:rPr lang="en-GB" altLang="en-US">
                <a:solidFill>
                  <a:schemeClr val="bg1"/>
                </a:solidFill>
                <a:latin typeface="Arial" panose="020B0604020202020204" pitchFamily="34" charset="0"/>
                <a:cs typeface="Arial" panose="020B0604020202020204" pitchFamily="34" charset="0"/>
              </a:rPr>
              <a:t>Darfur in Sudan</a:t>
            </a:r>
          </a:p>
        </p:txBody>
      </p:sp>
      <p:sp>
        <p:nvSpPr>
          <p:cNvPr id="33" name="Rectangle 32">
            <a:extLst>
              <a:ext uri="{FF2B5EF4-FFF2-40B4-BE49-F238E27FC236}">
                <a16:creationId xmlns:a16="http://schemas.microsoft.com/office/drawing/2014/main" id="{E869E195-C3EC-74EA-7703-8D5203B425D0}"/>
              </a:ext>
            </a:extLst>
          </p:cNvPr>
          <p:cNvSpPr/>
          <p:nvPr/>
        </p:nvSpPr>
        <p:spPr>
          <a:xfrm>
            <a:off x="0" y="325438"/>
            <a:ext cx="11337925" cy="646112"/>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7172" name="TextBox 33">
            <a:extLst>
              <a:ext uri="{FF2B5EF4-FFF2-40B4-BE49-F238E27FC236}">
                <a16:creationId xmlns:a16="http://schemas.microsoft.com/office/drawing/2014/main" id="{9E70692E-B7A8-7AC7-E104-6B4222A56629}"/>
              </a:ext>
            </a:extLst>
          </p:cNvPr>
          <p:cNvSpPr txBox="1">
            <a:spLocks noChangeArrowheads="1"/>
          </p:cNvSpPr>
          <p:nvPr/>
        </p:nvSpPr>
        <p:spPr bwMode="auto">
          <a:xfrm>
            <a:off x="423863" y="374650"/>
            <a:ext cx="6892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ptos" panose="020B00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ptos" panose="020B00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ptos" panose="020B00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9pPr>
          </a:lstStyle>
          <a:p>
            <a:pPr eaLnBrk="1" hangingPunct="1">
              <a:lnSpc>
                <a:spcPct val="100000"/>
              </a:lnSpc>
              <a:spcBef>
                <a:spcPct val="0"/>
              </a:spcBef>
              <a:buFontTx/>
              <a:buNone/>
            </a:pPr>
            <a:r>
              <a:rPr lang="en-US" altLang="en-US" sz="3200" b="1" dirty="0">
                <a:solidFill>
                  <a:schemeClr val="bg1"/>
                </a:solidFill>
                <a:latin typeface="Lato Black" panose="020F0502020204030203" pitchFamily="34" charset="0"/>
                <a:cs typeface="Arial" panose="020B0604020202020204" pitchFamily="34" charset="0"/>
              </a:rPr>
              <a:t>What happened in Bosnia?</a:t>
            </a:r>
            <a:endParaRPr lang="en-GB" altLang="en-US" sz="1200" b="1" dirty="0">
              <a:solidFill>
                <a:schemeClr val="bg1"/>
              </a:solidFill>
              <a:latin typeface="Lato Black" panose="020F0502020204030203" pitchFamily="34" charset="0"/>
              <a:cs typeface="Arial" panose="020B0604020202020204" pitchFamily="34" charset="0"/>
            </a:endParaRPr>
          </a:p>
        </p:txBody>
      </p:sp>
      <p:pic>
        <p:nvPicPr>
          <p:cNvPr id="7173" name="Picture 38">
            <a:extLst>
              <a:ext uri="{FF2B5EF4-FFF2-40B4-BE49-F238E27FC236}">
                <a16:creationId xmlns:a16="http://schemas.microsoft.com/office/drawing/2014/main" id="{A2842A32-20F4-A551-19CE-22C53533F50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6350" y="249238"/>
            <a:ext cx="5889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rame 14">
            <a:extLst>
              <a:ext uri="{FF2B5EF4-FFF2-40B4-BE49-F238E27FC236}">
                <a16:creationId xmlns:a16="http://schemas.microsoft.com/office/drawing/2014/main" id="{17222258-246C-7533-5553-0795E03558AC}"/>
              </a:ext>
            </a:extLst>
          </p:cNvPr>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pic>
        <p:nvPicPr>
          <p:cNvPr id="7175" name="Picture 2">
            <a:extLst>
              <a:ext uri="{FF2B5EF4-FFF2-40B4-BE49-F238E27FC236}">
                <a16:creationId xmlns:a16="http://schemas.microsoft.com/office/drawing/2014/main" id="{5E141930-B19A-713D-D189-8F275997F2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2675" y="1803400"/>
            <a:ext cx="4297363"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8855675F-76AC-A2E5-B228-8B77C242F15F}"/>
              </a:ext>
            </a:extLst>
          </p:cNvPr>
          <p:cNvCxnSpPr/>
          <p:nvPr/>
        </p:nvCxnSpPr>
        <p:spPr>
          <a:xfrm>
            <a:off x="9055100" y="3638550"/>
            <a:ext cx="457200" cy="78422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177" name="Content Placeholder 2">
            <a:extLst>
              <a:ext uri="{FF2B5EF4-FFF2-40B4-BE49-F238E27FC236}">
                <a16:creationId xmlns:a16="http://schemas.microsoft.com/office/drawing/2014/main" id="{C81D434C-E664-482E-15F7-58ECA1717652}"/>
              </a:ext>
            </a:extLst>
          </p:cNvPr>
          <p:cNvSpPr>
            <a:spLocks noGrp="1" noChangeArrowheads="1"/>
          </p:cNvSpPr>
          <p:nvPr>
            <p:ph idx="1"/>
          </p:nvPr>
        </p:nvSpPr>
        <p:spPr>
          <a:xfrm>
            <a:off x="271463" y="1174750"/>
            <a:ext cx="7050087" cy="5414963"/>
          </a:xfrm>
        </p:spPr>
        <p:txBody>
          <a:bodyPr/>
          <a:lstStyle/>
          <a:p>
            <a:pPr marL="0" indent="0" eaLnBrk="1" hangingPunct="1">
              <a:lnSpc>
                <a:spcPct val="170000"/>
              </a:lnSpc>
              <a:buFont typeface="Arial" panose="020B0604020202020204" pitchFamily="34" charset="0"/>
              <a:buNone/>
            </a:pPr>
            <a:r>
              <a:rPr lang="en-US" altLang="en-US" sz="2200" b="1">
                <a:latin typeface="Arial" panose="020B0604020202020204" pitchFamily="34" charset="0"/>
                <a:cs typeface="Arial" panose="020B0604020202020204" pitchFamily="34" charset="0"/>
              </a:rPr>
              <a:t>Bosnia</a:t>
            </a:r>
            <a:r>
              <a:rPr lang="en-US" altLang="en-US" sz="2200">
                <a:latin typeface="Arial" panose="020B0604020202020204" pitchFamily="34" charset="0"/>
                <a:cs typeface="Arial" panose="020B0604020202020204" pitchFamily="34" charset="0"/>
              </a:rPr>
              <a:t> is a country in Southeast Europe. It borders Serbia, Montenegro and Croatia.</a:t>
            </a:r>
          </a:p>
          <a:p>
            <a:pPr marL="0" indent="0" eaLnBrk="1" hangingPunct="1">
              <a:lnSpc>
                <a:spcPct val="170000"/>
              </a:lnSpc>
              <a:buFont typeface="Arial" panose="020B0604020202020204" pitchFamily="34" charset="0"/>
              <a:buNone/>
            </a:pPr>
            <a:r>
              <a:rPr lang="en-US" altLang="en-US" sz="2200">
                <a:latin typeface="Arial" panose="020B0604020202020204" pitchFamily="34" charset="0"/>
                <a:cs typeface="Arial" panose="020B0604020202020204" pitchFamily="34" charset="0"/>
              </a:rPr>
              <a:t>In 1992 a war started in Bosnia. During this war, </a:t>
            </a:r>
            <a:r>
              <a:rPr lang="en-US" altLang="en-US" sz="2200" b="1">
                <a:latin typeface="Arial" panose="020B0604020202020204" pitchFamily="34" charset="0"/>
                <a:cs typeface="Arial" panose="020B0604020202020204" pitchFamily="34" charset="0"/>
              </a:rPr>
              <a:t>Bosnian Serbs</a:t>
            </a:r>
            <a:r>
              <a:rPr lang="en-US" altLang="en-US" sz="2200">
                <a:latin typeface="Arial" panose="020B0604020202020204" pitchFamily="34" charset="0"/>
                <a:cs typeface="Arial" panose="020B0604020202020204" pitchFamily="34" charset="0"/>
              </a:rPr>
              <a:t>, who were seeking to control the country, intended to destroy the ethnic group of </a:t>
            </a:r>
            <a:r>
              <a:rPr lang="en-US" altLang="en-US" sz="2200" b="1">
                <a:latin typeface="Arial" panose="020B0604020202020204" pitchFamily="34" charset="0"/>
                <a:cs typeface="Arial" panose="020B0604020202020204" pitchFamily="34" charset="0"/>
              </a:rPr>
              <a:t>Bosnian Muslims</a:t>
            </a:r>
            <a:r>
              <a:rPr lang="en-US" altLang="en-US" sz="2200">
                <a:latin typeface="Arial" panose="020B0604020202020204" pitchFamily="34" charset="0"/>
                <a:cs typeface="Arial" panose="020B0604020202020204" pitchFamily="34" charset="0"/>
              </a:rPr>
              <a:t>. </a:t>
            </a:r>
          </a:p>
          <a:p>
            <a:pPr marL="0" indent="0" eaLnBrk="1" hangingPunct="1">
              <a:lnSpc>
                <a:spcPct val="170000"/>
              </a:lnSpc>
              <a:buFont typeface="Arial" panose="020B0604020202020204" pitchFamily="34" charset="0"/>
              <a:buNone/>
            </a:pPr>
            <a:r>
              <a:rPr lang="en-US" altLang="en-US" sz="2200">
                <a:latin typeface="Arial" panose="020B0604020202020204" pitchFamily="34" charset="0"/>
                <a:cs typeface="Arial" panose="020B0604020202020204" pitchFamily="34" charset="0"/>
              </a:rPr>
              <a:t>Communities were divided by their </a:t>
            </a:r>
            <a:r>
              <a:rPr lang="en-US" altLang="en-US" sz="2200" b="1">
                <a:latin typeface="Arial" panose="020B0604020202020204" pitchFamily="34" charset="0"/>
                <a:cs typeface="Arial" panose="020B0604020202020204" pitchFamily="34" charset="0"/>
              </a:rPr>
              <a:t>ethnic group </a:t>
            </a:r>
            <a:r>
              <a:rPr lang="en-US" altLang="en-US" sz="2200">
                <a:latin typeface="Arial" panose="020B0604020202020204" pitchFamily="34" charset="0"/>
                <a:cs typeface="Arial" panose="020B0604020202020204" pitchFamily="34" charset="0"/>
              </a:rPr>
              <a:t>and neighbours turned against each other. During the war, more than two million people fled as </a:t>
            </a:r>
            <a:r>
              <a:rPr lang="en-US" altLang="en-US" sz="2200" b="1">
                <a:latin typeface="Arial" panose="020B0604020202020204" pitchFamily="34" charset="0"/>
                <a:cs typeface="Arial" panose="020B0604020202020204" pitchFamily="34" charset="0"/>
              </a:rPr>
              <a:t>refugees</a:t>
            </a:r>
            <a:r>
              <a:rPr lang="en-US" altLang="en-US" sz="2200">
                <a:latin typeface="Arial" panose="020B0604020202020204" pitchFamily="34" charset="0"/>
                <a:cs typeface="Arial" panose="020B0604020202020204" pitchFamily="34" charset="0"/>
              </a:rPr>
              <a:t>. </a:t>
            </a:r>
            <a:endParaRPr lang="en-US" altLang="en-US" sz="2200"/>
          </a:p>
          <a:p>
            <a:pPr marL="0" indent="0" eaLnBrk="1" hangingPunct="1">
              <a:buFont typeface="Arial" panose="020B0604020202020204" pitchFamily="34" charset="0"/>
              <a:buNone/>
            </a:pPr>
            <a:endParaRPr lang="en-US" altLang="en-US" sz="2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9">
            <a:extLst>
              <a:ext uri="{FF2B5EF4-FFF2-40B4-BE49-F238E27FC236}">
                <a16:creationId xmlns:a16="http://schemas.microsoft.com/office/drawing/2014/main" id="{6EB18435-53BC-2475-C3C0-E8517633B492}"/>
              </a:ext>
            </a:extLst>
          </p:cNvPr>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ptos" panose="020B00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ptos" panose="020B00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ptos" panose="020B00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9pPr>
          </a:lstStyle>
          <a:p>
            <a:pPr eaLnBrk="1" hangingPunct="1">
              <a:lnSpc>
                <a:spcPct val="100000"/>
              </a:lnSpc>
              <a:spcBef>
                <a:spcPct val="0"/>
              </a:spcBef>
              <a:buFontTx/>
              <a:buNone/>
            </a:pPr>
            <a:r>
              <a:rPr lang="en-GB" altLang="en-US">
                <a:solidFill>
                  <a:schemeClr val="bg1"/>
                </a:solidFill>
                <a:latin typeface="Arial" panose="020B0604020202020204" pitchFamily="34" charset="0"/>
                <a:cs typeface="Arial" panose="020B0604020202020204" pitchFamily="34" charset="0"/>
              </a:rPr>
              <a:t>Darfur in Sudan</a:t>
            </a:r>
          </a:p>
        </p:txBody>
      </p:sp>
      <p:pic>
        <p:nvPicPr>
          <p:cNvPr id="8195" name="Picture 38">
            <a:extLst>
              <a:ext uri="{FF2B5EF4-FFF2-40B4-BE49-F238E27FC236}">
                <a16:creationId xmlns:a16="http://schemas.microsoft.com/office/drawing/2014/main" id="{7A4D8330-9621-F1D4-DECF-B574D826A2B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6350" y="249238"/>
            <a:ext cx="5889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rame 14">
            <a:extLst>
              <a:ext uri="{FF2B5EF4-FFF2-40B4-BE49-F238E27FC236}">
                <a16:creationId xmlns:a16="http://schemas.microsoft.com/office/drawing/2014/main" id="{9899DF19-309C-36A7-B1C4-081FA652740A}"/>
              </a:ext>
            </a:extLst>
          </p:cNvPr>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sp>
        <p:nvSpPr>
          <p:cNvPr id="8197" name="Content Placeholder 2">
            <a:extLst>
              <a:ext uri="{FF2B5EF4-FFF2-40B4-BE49-F238E27FC236}">
                <a16:creationId xmlns:a16="http://schemas.microsoft.com/office/drawing/2014/main" id="{81AC11FE-63E3-4383-9216-06770F2D0897}"/>
              </a:ext>
            </a:extLst>
          </p:cNvPr>
          <p:cNvSpPr txBox="1">
            <a:spLocks noChangeArrowheads="1"/>
          </p:cNvSpPr>
          <p:nvPr/>
        </p:nvSpPr>
        <p:spPr bwMode="auto">
          <a:xfrm>
            <a:off x="401638" y="1077913"/>
            <a:ext cx="7521575" cy="622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lnSpc>
                <a:spcPct val="90000"/>
              </a:lnSpc>
              <a:spcBef>
                <a:spcPts val="1000"/>
              </a:spcBef>
              <a:buFont typeface="Arial" panose="020B0604020202020204" pitchFamily="34" charset="0"/>
              <a:buChar char="•"/>
              <a:defRPr sz="2800">
                <a:solidFill>
                  <a:schemeClr val="tx1"/>
                </a:solidFill>
                <a:latin typeface="Aptos" panose="020B0004020202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Aptos" panose="020B00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ptos" panose="020B00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9pPr>
          </a:lstStyle>
          <a:p>
            <a:pPr eaLnBrk="1" hangingPunct="1">
              <a:lnSpc>
                <a:spcPct val="150000"/>
              </a:lnSpc>
              <a:buFont typeface="Arial" panose="020B0604020202020204" pitchFamily="34" charset="0"/>
              <a:buNone/>
            </a:pPr>
            <a:r>
              <a:rPr lang="en-US" altLang="en-US" sz="2400" dirty="0">
                <a:latin typeface="Arial" panose="020B0604020202020204" pitchFamily="34" charset="0"/>
                <a:cs typeface="Arial" panose="020B0604020202020204" pitchFamily="34" charset="0"/>
              </a:rPr>
              <a:t>Kemal </a:t>
            </a:r>
            <a:r>
              <a:rPr lang="en-US" altLang="en-US" sz="2400" dirty="0" err="1">
                <a:latin typeface="Arial" panose="020B0604020202020204" pitchFamily="34" charset="0"/>
                <a:cs typeface="Arial" panose="020B0604020202020204" pitchFamily="34" charset="0"/>
              </a:rPr>
              <a:t>Pervanić</a:t>
            </a:r>
            <a:r>
              <a:rPr lang="en-US" altLang="en-US" sz="2400" dirty="0">
                <a:latin typeface="Arial" panose="020B0604020202020204" pitchFamily="34" charset="0"/>
                <a:cs typeface="Arial" panose="020B0604020202020204" pitchFamily="34" charset="0"/>
              </a:rPr>
              <a:t> is a </a:t>
            </a:r>
            <a:r>
              <a:rPr lang="en-US" altLang="en-US" sz="2400" b="1" dirty="0">
                <a:latin typeface="Arial" panose="020B0604020202020204" pitchFamily="34" charset="0"/>
                <a:cs typeface="Arial" panose="020B0604020202020204" pitchFamily="34" charset="0"/>
              </a:rPr>
              <a:t>Bosnian Muslim</a:t>
            </a:r>
            <a:r>
              <a:rPr lang="en-US" altLang="en-US" sz="2400" dirty="0">
                <a:latin typeface="Arial" panose="020B0604020202020204" pitchFamily="34" charset="0"/>
                <a:cs typeface="Arial" panose="020B0604020202020204" pitchFamily="34" charset="0"/>
              </a:rPr>
              <a:t>. In 1992, the </a:t>
            </a:r>
            <a:r>
              <a:rPr lang="en-US" altLang="en-US" sz="2400" b="1" dirty="0">
                <a:latin typeface="Arial" panose="020B0604020202020204" pitchFamily="34" charset="0"/>
                <a:cs typeface="Arial" panose="020B0604020202020204" pitchFamily="34" charset="0"/>
              </a:rPr>
              <a:t>Bosnian Serb </a:t>
            </a:r>
            <a:r>
              <a:rPr lang="en-US" altLang="en-US" sz="2400" dirty="0">
                <a:latin typeface="Arial" panose="020B0604020202020204" pitchFamily="34" charset="0"/>
                <a:cs typeface="Arial" panose="020B0604020202020204" pitchFamily="34" charset="0"/>
              </a:rPr>
              <a:t>army entered Kemal </a:t>
            </a:r>
            <a:r>
              <a:rPr lang="en-US" altLang="en-US" sz="2400" dirty="0" err="1">
                <a:latin typeface="Arial" panose="020B0604020202020204" pitchFamily="34" charset="0"/>
                <a:cs typeface="Arial" panose="020B0604020202020204" pitchFamily="34" charset="0"/>
              </a:rPr>
              <a:t>Pervanić’s</a:t>
            </a:r>
            <a:r>
              <a:rPr lang="en-US" altLang="en-US" sz="2400" dirty="0">
                <a:latin typeface="Arial" panose="020B0604020202020204" pitchFamily="34" charset="0"/>
                <a:cs typeface="Arial" panose="020B0604020202020204" pitchFamily="34" charset="0"/>
              </a:rPr>
              <a:t> village: </a:t>
            </a:r>
          </a:p>
          <a:p>
            <a:pPr eaLnBrk="1" hangingPunct="1">
              <a:lnSpc>
                <a:spcPct val="150000"/>
              </a:lnSpc>
              <a:buFont typeface="Arial" panose="020B0604020202020204" pitchFamily="34" charset="0"/>
              <a:buNone/>
            </a:pPr>
            <a:r>
              <a:rPr lang="en-US" altLang="en-US" sz="2400" i="1" dirty="0">
                <a:solidFill>
                  <a:srgbClr val="662D91"/>
                </a:solidFill>
                <a:latin typeface="Arial"/>
                <a:cs typeface="Arial"/>
              </a:rPr>
              <a:t>“We were attacked because we were Muslims because it was the Serb's plan to claim this part of the country for themselves so in that sense what happened here was not personal. On the other hand, it was so personal when it came to the people who attacked us because I </a:t>
            </a:r>
            <a:r>
              <a:rPr lang="en-US" altLang="en-US" sz="2400" i="1" dirty="0" err="1">
                <a:solidFill>
                  <a:srgbClr val="662D91"/>
                </a:solidFill>
                <a:latin typeface="Arial"/>
                <a:cs typeface="Arial"/>
              </a:rPr>
              <a:t>recognised</a:t>
            </a:r>
            <a:r>
              <a:rPr lang="en-US" altLang="en-US" sz="2400" i="1" dirty="0">
                <a:solidFill>
                  <a:srgbClr val="662D91"/>
                </a:solidFill>
                <a:latin typeface="Arial"/>
                <a:cs typeface="Arial"/>
              </a:rPr>
              <a:t> many soldiers.”</a:t>
            </a:r>
          </a:p>
        </p:txBody>
      </p:sp>
      <p:pic>
        <p:nvPicPr>
          <p:cNvPr id="8198" name="Picture 2">
            <a:extLst>
              <a:ext uri="{FF2B5EF4-FFF2-40B4-BE49-F238E27FC236}">
                <a16:creationId xmlns:a16="http://schemas.microsoft.com/office/drawing/2014/main" id="{A6427A6E-CFC0-49B8-F127-29FD32B93A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9900" y="1077913"/>
            <a:ext cx="3179763" cy="459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29">
            <a:extLst>
              <a:ext uri="{FF2B5EF4-FFF2-40B4-BE49-F238E27FC236}">
                <a16:creationId xmlns:a16="http://schemas.microsoft.com/office/drawing/2014/main" id="{3F27DA7C-9B6F-39BF-8D49-A7A4DB86BCC2}"/>
              </a:ext>
            </a:extLst>
          </p:cNvPr>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ptos" panose="020B00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ptos" panose="020B00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ptos" panose="020B00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9pPr>
          </a:lstStyle>
          <a:p>
            <a:pPr eaLnBrk="1" hangingPunct="1">
              <a:lnSpc>
                <a:spcPct val="100000"/>
              </a:lnSpc>
              <a:spcBef>
                <a:spcPct val="0"/>
              </a:spcBef>
              <a:buFontTx/>
              <a:buNone/>
            </a:pPr>
            <a:r>
              <a:rPr lang="en-GB" altLang="en-US">
                <a:solidFill>
                  <a:schemeClr val="bg1"/>
                </a:solidFill>
                <a:latin typeface="Arial" panose="020B0604020202020204" pitchFamily="34" charset="0"/>
                <a:cs typeface="Arial" panose="020B0604020202020204" pitchFamily="34" charset="0"/>
              </a:rPr>
              <a:t>Darfur in Sudan</a:t>
            </a:r>
          </a:p>
        </p:txBody>
      </p:sp>
      <p:sp>
        <p:nvSpPr>
          <p:cNvPr id="33" name="Rectangle 32">
            <a:extLst>
              <a:ext uri="{FF2B5EF4-FFF2-40B4-BE49-F238E27FC236}">
                <a16:creationId xmlns:a16="http://schemas.microsoft.com/office/drawing/2014/main" id="{44090CA5-4733-7437-BA57-0D8EEC74BE2F}"/>
              </a:ext>
            </a:extLst>
          </p:cNvPr>
          <p:cNvSpPr/>
          <p:nvPr/>
        </p:nvSpPr>
        <p:spPr>
          <a:xfrm>
            <a:off x="0" y="325438"/>
            <a:ext cx="11337925" cy="646112"/>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9220" name="TextBox 33">
            <a:extLst>
              <a:ext uri="{FF2B5EF4-FFF2-40B4-BE49-F238E27FC236}">
                <a16:creationId xmlns:a16="http://schemas.microsoft.com/office/drawing/2014/main" id="{F5F6E4A9-3BD5-ADD6-9101-DBFB44928C18}"/>
              </a:ext>
            </a:extLst>
          </p:cNvPr>
          <p:cNvSpPr txBox="1">
            <a:spLocks noChangeArrowheads="1"/>
          </p:cNvSpPr>
          <p:nvPr/>
        </p:nvSpPr>
        <p:spPr bwMode="auto">
          <a:xfrm>
            <a:off x="423863" y="342900"/>
            <a:ext cx="6892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ptos" panose="020B00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ptos" panose="020B00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ptos" panose="020B00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9pPr>
          </a:lstStyle>
          <a:p>
            <a:pPr eaLnBrk="1" hangingPunct="1">
              <a:lnSpc>
                <a:spcPct val="100000"/>
              </a:lnSpc>
              <a:spcBef>
                <a:spcPct val="0"/>
              </a:spcBef>
              <a:buFontTx/>
              <a:buNone/>
            </a:pPr>
            <a:r>
              <a:rPr lang="en-US" altLang="en-US" sz="3600" b="1">
                <a:solidFill>
                  <a:schemeClr val="bg1"/>
                </a:solidFill>
                <a:latin typeface="Lato Black" panose="020F0502020204030203" pitchFamily="34" charset="0"/>
                <a:cs typeface="Arial" panose="020B0604020202020204" pitchFamily="34" charset="0"/>
              </a:rPr>
              <a:t>Srebrenica</a:t>
            </a:r>
            <a:endParaRPr lang="en-GB" altLang="en-US" sz="700" b="1">
              <a:solidFill>
                <a:schemeClr val="bg1"/>
              </a:solidFill>
              <a:latin typeface="Lato Black" panose="020F0502020204030203" pitchFamily="34" charset="0"/>
              <a:cs typeface="Arial" panose="020B0604020202020204" pitchFamily="34" charset="0"/>
            </a:endParaRPr>
          </a:p>
        </p:txBody>
      </p:sp>
      <p:pic>
        <p:nvPicPr>
          <p:cNvPr id="9221" name="Picture 38">
            <a:extLst>
              <a:ext uri="{FF2B5EF4-FFF2-40B4-BE49-F238E27FC236}">
                <a16:creationId xmlns:a16="http://schemas.microsoft.com/office/drawing/2014/main" id="{BC350EAF-BCA6-10E1-B5AB-D2D22C2337E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6350" y="249238"/>
            <a:ext cx="5889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rame 14">
            <a:extLst>
              <a:ext uri="{FF2B5EF4-FFF2-40B4-BE49-F238E27FC236}">
                <a16:creationId xmlns:a16="http://schemas.microsoft.com/office/drawing/2014/main" id="{911C109E-5325-D1D5-08B5-8DCD3E72D6D6}"/>
              </a:ext>
            </a:extLst>
          </p:cNvPr>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olidFill>
                <a:schemeClr val="tx1"/>
              </a:solidFill>
            </a:endParaRPr>
          </a:p>
        </p:txBody>
      </p:sp>
      <p:sp>
        <p:nvSpPr>
          <p:cNvPr id="9223" name="Content Placeholder 2">
            <a:extLst>
              <a:ext uri="{FF2B5EF4-FFF2-40B4-BE49-F238E27FC236}">
                <a16:creationId xmlns:a16="http://schemas.microsoft.com/office/drawing/2014/main" id="{2E32DDD1-F472-FCAA-AA8B-D30A30F3C31D}"/>
              </a:ext>
            </a:extLst>
          </p:cNvPr>
          <p:cNvSpPr txBox="1">
            <a:spLocks noChangeArrowheads="1"/>
          </p:cNvSpPr>
          <p:nvPr/>
        </p:nvSpPr>
        <p:spPr bwMode="auto">
          <a:xfrm>
            <a:off x="536575" y="1825625"/>
            <a:ext cx="616585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ptos" panose="020B0004020202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Aptos" panose="020B00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ptos" panose="020B00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ptos" panose="020B00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ptos" panose="020B0004020202020204" pitchFamily="34" charset="0"/>
              </a:defRPr>
            </a:lvl9pPr>
          </a:lstStyle>
          <a:p>
            <a:pPr eaLnBrk="1" hangingPunct="1">
              <a:lnSpc>
                <a:spcPct val="150000"/>
              </a:lnSpc>
              <a:buFont typeface="Arial" panose="020B0604020202020204" pitchFamily="34" charset="0"/>
              <a:buNone/>
            </a:pPr>
            <a:r>
              <a:rPr lang="en-US" altLang="en-US" sz="2400">
                <a:latin typeface="Arial" panose="020B0604020202020204" pitchFamily="34" charset="0"/>
                <a:cs typeface="Arial" panose="020B0604020202020204" pitchFamily="34" charset="0"/>
              </a:rPr>
              <a:t>On 11 July 1995, the </a:t>
            </a:r>
            <a:r>
              <a:rPr lang="en-US" altLang="en-US" sz="2400" b="1">
                <a:latin typeface="Arial" panose="020B0604020202020204" pitchFamily="34" charset="0"/>
                <a:cs typeface="Arial" panose="020B0604020202020204" pitchFamily="34" charset="0"/>
              </a:rPr>
              <a:t>Bosnian Serb </a:t>
            </a:r>
            <a:r>
              <a:rPr lang="en-US" altLang="en-US" sz="2400">
                <a:latin typeface="Arial" panose="020B0604020202020204" pitchFamily="34" charset="0"/>
                <a:cs typeface="Arial" panose="020B0604020202020204" pitchFamily="34" charset="0"/>
              </a:rPr>
              <a:t>Commander, Ratko Mladić, claimed the town of </a:t>
            </a:r>
            <a:r>
              <a:rPr lang="en-US" altLang="en-US" sz="2400" b="1">
                <a:latin typeface="Arial" panose="020B0604020202020204" pitchFamily="34" charset="0"/>
                <a:cs typeface="Arial" panose="020B0604020202020204" pitchFamily="34" charset="0"/>
              </a:rPr>
              <a:t>Srebrenica</a:t>
            </a:r>
            <a:r>
              <a:rPr lang="en-US" altLang="en-US" sz="2400">
                <a:latin typeface="Arial" panose="020B0604020202020204" pitchFamily="34" charset="0"/>
                <a:cs typeface="Arial" panose="020B0604020202020204" pitchFamily="34" charset="0"/>
              </a:rPr>
              <a:t> for </a:t>
            </a:r>
            <a:r>
              <a:rPr lang="en-US" altLang="en-US" sz="2400" b="1">
                <a:latin typeface="Arial" panose="020B0604020202020204" pitchFamily="34" charset="0"/>
                <a:cs typeface="Arial" panose="020B0604020202020204" pitchFamily="34" charset="0"/>
              </a:rPr>
              <a:t>Bosnian Serbs</a:t>
            </a:r>
            <a:r>
              <a:rPr lang="en-US" altLang="en-US" sz="2400">
                <a:latin typeface="Arial" panose="020B0604020202020204" pitchFamily="34" charset="0"/>
                <a:cs typeface="Arial" panose="020B0604020202020204" pitchFamily="34" charset="0"/>
              </a:rPr>
              <a:t>. </a:t>
            </a:r>
          </a:p>
          <a:p>
            <a:pPr eaLnBrk="1" hangingPunct="1">
              <a:lnSpc>
                <a:spcPct val="150000"/>
              </a:lnSpc>
              <a:buFont typeface="Arial" panose="020B0604020202020204" pitchFamily="34" charset="0"/>
              <a:buNone/>
            </a:pPr>
            <a:r>
              <a:rPr lang="en-US" altLang="en-US" sz="2400">
                <a:latin typeface="Arial" panose="020B0604020202020204" pitchFamily="34" charset="0"/>
                <a:cs typeface="Arial" panose="020B0604020202020204" pitchFamily="34" charset="0"/>
              </a:rPr>
              <a:t>Muslim men and boys over 12 were separated from women and children and over the next 72 hours, more than 8,000 of them were murdered. This was </a:t>
            </a:r>
            <a:r>
              <a:rPr lang="en-US" altLang="en-US" sz="2400" b="1">
                <a:latin typeface="Arial" panose="020B0604020202020204" pitchFamily="34" charset="0"/>
                <a:cs typeface="Arial" panose="020B0604020202020204" pitchFamily="34" charset="0"/>
              </a:rPr>
              <a:t>genocide</a:t>
            </a:r>
            <a:r>
              <a:rPr lang="en-US" altLang="en-US" sz="2400">
                <a:latin typeface="Arial" panose="020B0604020202020204" pitchFamily="34" charset="0"/>
                <a:cs typeface="Arial" panose="020B0604020202020204" pitchFamily="34" charset="0"/>
              </a:rPr>
              <a:t>. </a:t>
            </a:r>
            <a:endParaRPr lang="en-GB" altLang="en-US" sz="2400">
              <a:latin typeface="Arial" panose="020B0604020202020204" pitchFamily="34" charset="0"/>
              <a:cs typeface="Arial" panose="020B0604020202020204" pitchFamily="34" charset="0"/>
            </a:endParaRPr>
          </a:p>
        </p:txBody>
      </p:sp>
      <p:pic>
        <p:nvPicPr>
          <p:cNvPr id="9224" name="Picture 2" descr="What is the etymology of 'Srebrenica'? Where does this name come from, and  why was it chosen for a town which exists on territory of Bosnia &amp;  Herzegovina (Bosnia-Herzegovina)? - Quora">
            <a:extLst>
              <a:ext uri="{FF2B5EF4-FFF2-40B4-BE49-F238E27FC236}">
                <a16:creationId xmlns:a16="http://schemas.microsoft.com/office/drawing/2014/main" id="{627056CF-6983-2B26-C163-127106D740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0624" t="4938" r="21184" b="15379"/>
          <a:stretch>
            <a:fillRect/>
          </a:stretch>
        </p:blipFill>
        <p:spPr bwMode="auto">
          <a:xfrm>
            <a:off x="6978650" y="1825625"/>
            <a:ext cx="4572000" cy="421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75EDC80B3F0B41A2D65E42B5782B72" ma:contentTypeVersion="15" ma:contentTypeDescription="Create a new document." ma:contentTypeScope="" ma:versionID="6814ec06d1d2632ef4b92f837c1ef255">
  <xsd:schema xmlns:xsd="http://www.w3.org/2001/XMLSchema" xmlns:xs="http://www.w3.org/2001/XMLSchema" xmlns:p="http://schemas.microsoft.com/office/2006/metadata/properties" xmlns:ns2="ed9450f6-fd29-4768-bb74-7190c14918d2" xmlns:ns3="601d34fa-5f8d-4f7b-9c18-79a2d3c05792" targetNamespace="http://schemas.microsoft.com/office/2006/metadata/properties" ma:root="true" ma:fieldsID="97ef25a860e4bab85bbb0a3338443657" ns2:_="" ns3:_="">
    <xsd:import namespace="ed9450f6-fd29-4768-bb74-7190c14918d2"/>
    <xsd:import namespace="601d34fa-5f8d-4f7b-9c18-79a2d3c0579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9450f6-fd29-4768-bb74-7190c14918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3e172ec-b8b5-4e1f-a84f-5b72ca53418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01d34fa-5f8d-4f7b-9c18-79a2d3c0579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300175b-33a7-4442-9268-15a5be9d4ca6}" ma:internalName="TaxCatchAll" ma:showField="CatchAllData" ma:web="601d34fa-5f8d-4f7b-9c18-79a2d3c0579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01d34fa-5f8d-4f7b-9c18-79a2d3c05792">
      <UserInfo>
        <DisplayName>Jessica Benham</DisplayName>
        <AccountId>77</AccountId>
        <AccountType/>
      </UserInfo>
      <UserInfo>
        <DisplayName>Rachel Century</DisplayName>
        <AccountId>33</AccountId>
        <AccountType/>
      </UserInfo>
    </SharedWithUsers>
    <lcf76f155ced4ddcb4097134ff3c332f xmlns="ed9450f6-fd29-4768-bb74-7190c14918d2">
      <Terms xmlns="http://schemas.microsoft.com/office/infopath/2007/PartnerControls"/>
    </lcf76f155ced4ddcb4097134ff3c332f>
    <TaxCatchAll xmlns="601d34fa-5f8d-4f7b-9c18-79a2d3c05792" xsi:nil="true"/>
  </documentManagement>
</p:properties>
</file>

<file path=customXml/itemProps1.xml><?xml version="1.0" encoding="utf-8"?>
<ds:datastoreItem xmlns:ds="http://schemas.openxmlformats.org/officeDocument/2006/customXml" ds:itemID="{89BEF10A-466C-4CA5-B503-717FFB6015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9450f6-fd29-4768-bb74-7190c14918d2"/>
    <ds:schemaRef ds:uri="601d34fa-5f8d-4f7b-9c18-79a2d3c0579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4D06288-8B3A-45D8-B8EE-916EA1865285}">
  <ds:schemaRefs>
    <ds:schemaRef ds:uri="http://schemas.microsoft.com/sharepoint/v3/contenttype/forms"/>
  </ds:schemaRefs>
</ds:datastoreItem>
</file>

<file path=customXml/itemProps3.xml><?xml version="1.0" encoding="utf-8"?>
<ds:datastoreItem xmlns:ds="http://schemas.openxmlformats.org/officeDocument/2006/customXml" ds:itemID="{77E98F1B-3F75-4662-9855-8AEC06C98C93}">
  <ds:schemaRefs>
    <ds:schemaRef ds:uri="http://purl.org/dc/terms/"/>
    <ds:schemaRef ds:uri="http://schemas.openxmlformats.org/package/2006/metadata/core-properties"/>
    <ds:schemaRef ds:uri="http://schemas.microsoft.com/office/2006/documentManagement/types"/>
    <ds:schemaRef ds:uri="32cce0b0-0fd7-44f1-aaaa-4d9a5687683d"/>
    <ds:schemaRef ds:uri="cc014385-56c0-4f04-ac13-abd9724d306e"/>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 ds:uri="601d34fa-5f8d-4f7b-9c18-79a2d3c05792"/>
    <ds:schemaRef ds:uri="ed9450f6-fd29-4768-bb74-7190c14918d2"/>
  </ds:schemaRefs>
</ds:datastoreItem>
</file>

<file path=docProps/app.xml><?xml version="1.0" encoding="utf-8"?>
<Properties xmlns="http://schemas.openxmlformats.org/officeDocument/2006/extended-properties" xmlns:vt="http://schemas.openxmlformats.org/officeDocument/2006/docPropsVTypes">
  <TotalTime>218</TotalTime>
  <Words>968</Words>
  <Application>Microsoft Office PowerPoint</Application>
  <PresentationFormat>Widescreen</PresentationFormat>
  <Paragraphs>136</Paragraphs>
  <Slides>15</Slides>
  <Notes>6</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can life go on?</dc:title>
  <dc:creator>Rhys Prosser</dc:creator>
  <cp:lastModifiedBy>Hannah Jorsh</cp:lastModifiedBy>
  <cp:revision>36</cp:revision>
  <dcterms:modified xsi:type="dcterms:W3CDTF">2024-08-02T10:18:15Z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0x0101000075EDC80B3F0B41A2D65E42B5782B72</vt:lpwstr>
  </property>
  <property fmtid="{D5CDD505-2E9C-101B-9397-08002B2CF9AE}" pid="3" name="MediaServiceImageTags">
    <vt:lpwstr/>
  </property>
</Properties>
</file>