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57" r:id="rId5"/>
    <p:sldId id="318" r:id="rId6"/>
    <p:sldId id="292" r:id="rId7"/>
    <p:sldId id="317" r:id="rId8"/>
    <p:sldId id="259" r:id="rId9"/>
    <p:sldId id="294" r:id="rId10"/>
    <p:sldId id="295" r:id="rId11"/>
    <p:sldId id="296" r:id="rId12"/>
    <p:sldId id="297" r:id="rId13"/>
    <p:sldId id="299" r:id="rId14"/>
    <p:sldId id="298" r:id="rId15"/>
    <p:sldId id="300" r:id="rId16"/>
    <p:sldId id="301" r:id="rId17"/>
    <p:sldId id="303" r:id="rId18"/>
    <p:sldId id="302" r:id="rId19"/>
    <p:sldId id="304" r:id="rId20"/>
    <p:sldId id="305" r:id="rId21"/>
    <p:sldId id="316" r:id="rId22"/>
    <p:sldId id="307" r:id="rId23"/>
    <p:sldId id="306" r:id="rId24"/>
    <p:sldId id="308" r:id="rId25"/>
    <p:sldId id="309" r:id="rId26"/>
    <p:sldId id="311" r:id="rId27"/>
    <p:sldId id="310" r:id="rId28"/>
    <p:sldId id="312" r:id="rId29"/>
    <p:sldId id="313" r:id="rId30"/>
    <p:sldId id="322" r:id="rId31"/>
    <p:sldId id="315" r:id="rId32"/>
    <p:sldId id="314" r:id="rId33"/>
    <p:sldId id="319" r:id="rId34"/>
    <p:sldId id="320" r:id="rId35"/>
    <p:sldId id="321" r:id="rId36"/>
    <p:sldId id="323" r:id="rId37"/>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268F"/>
    <a:srgbClr val="F57B22"/>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90C8C2-722F-21BA-C381-A7A811471FA9}" v="65" dt="2024-10-23T11:17:04.351"/>
    <p1510:client id="{FB6BEB38-8BD0-1030-E4E7-EFBA9621722B}" v="464" dt="2024-10-23T10:56:38.9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9935" autoAdjust="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dos Remedios" userId="S::charlotte.dosremedios@hmd.org.uk::b502646f-1b4f-4613-8df1-fa6c9a3a3b23" providerId="AD" clId="Web-{FB6BEB38-8BD0-1030-E4E7-EFBA9621722B}"/>
    <pc:docChg chg="modSld">
      <pc:chgData name="Charlotte dos Remedios" userId="S::charlotte.dosremedios@hmd.org.uk::b502646f-1b4f-4613-8df1-fa6c9a3a3b23" providerId="AD" clId="Web-{FB6BEB38-8BD0-1030-E4E7-EFBA9621722B}" dt="2024-10-23T10:56:38.993" v="253" actId="1076"/>
      <pc:docMkLst>
        <pc:docMk/>
      </pc:docMkLst>
      <pc:sldChg chg="addSp delSp modSp">
        <pc:chgData name="Charlotte dos Remedios" userId="S::charlotte.dosremedios@hmd.org.uk::b502646f-1b4f-4613-8df1-fa6c9a3a3b23" providerId="AD" clId="Web-{FB6BEB38-8BD0-1030-E4E7-EFBA9621722B}" dt="2024-10-23T10:55:16.178" v="227" actId="1076"/>
        <pc:sldMkLst>
          <pc:docMk/>
          <pc:sldMk cId="1512280688" sldId="294"/>
        </pc:sldMkLst>
        <pc:spChg chg="mod">
          <ac:chgData name="Charlotte dos Remedios" userId="S::charlotte.dosremedios@hmd.org.uk::b502646f-1b4f-4613-8df1-fa6c9a3a3b23" providerId="AD" clId="Web-{FB6BEB38-8BD0-1030-E4E7-EFBA9621722B}" dt="2024-10-23T10:55:16.178" v="227" actId="1076"/>
          <ac:spMkLst>
            <pc:docMk/>
            <pc:sldMk cId="1512280688" sldId="294"/>
            <ac:spMk id="9" creationId="{59971B92-F22C-796B-7B24-8BB4C4C5E183}"/>
          </ac:spMkLst>
        </pc:spChg>
        <pc:spChg chg="del">
          <ac:chgData name="Charlotte dos Remedios" userId="S::charlotte.dosremedios@hmd.org.uk::b502646f-1b4f-4613-8df1-fa6c9a3a3b23" providerId="AD" clId="Web-{FB6BEB38-8BD0-1030-E4E7-EFBA9621722B}" dt="2024-10-23T10:23:37.606" v="1"/>
          <ac:spMkLst>
            <pc:docMk/>
            <pc:sldMk cId="1512280688" sldId="294"/>
            <ac:spMk id="11" creationId="{00000000-0000-0000-0000-000000000000}"/>
          </ac:spMkLst>
        </pc:spChg>
        <pc:spChg chg="mod">
          <ac:chgData name="Charlotte dos Remedios" userId="S::charlotte.dosremedios@hmd.org.uk::b502646f-1b4f-4613-8df1-fa6c9a3a3b23" providerId="AD" clId="Web-{FB6BEB38-8BD0-1030-E4E7-EFBA9621722B}" dt="2024-10-23T10:24:26.763" v="10" actId="20577"/>
          <ac:spMkLst>
            <pc:docMk/>
            <pc:sldMk cId="1512280688" sldId="294"/>
            <ac:spMk id="12292" creationId="{00000000-0000-0000-0000-000000000000}"/>
          </ac:spMkLst>
        </pc:spChg>
        <pc:picChg chg="add mod">
          <ac:chgData name="Charlotte dos Remedios" userId="S::charlotte.dosremedios@hmd.org.uk::b502646f-1b4f-4613-8df1-fa6c9a3a3b23" providerId="AD" clId="Web-{FB6BEB38-8BD0-1030-E4E7-EFBA9621722B}" dt="2024-10-23T10:24:08.263" v="5" actId="1076"/>
          <ac:picMkLst>
            <pc:docMk/>
            <pc:sldMk cId="1512280688" sldId="294"/>
            <ac:picMk id="2" creationId="{1C0543AB-919D-2AF1-B038-2F04E0D8F536}"/>
          </ac:picMkLst>
        </pc:picChg>
        <pc:picChg chg="del">
          <ac:chgData name="Charlotte dos Remedios" userId="S::charlotte.dosremedios@hmd.org.uk::b502646f-1b4f-4613-8df1-fa6c9a3a3b23" providerId="AD" clId="Web-{FB6BEB38-8BD0-1030-E4E7-EFBA9621722B}" dt="2024-10-23T10:23:37.606" v="0"/>
          <ac:picMkLst>
            <pc:docMk/>
            <pc:sldMk cId="1512280688" sldId="294"/>
            <ac:picMk id="8" creationId="{B0433956-B2DA-2091-EB0C-1687592D5EB9}"/>
          </ac:picMkLst>
        </pc:picChg>
      </pc:sldChg>
      <pc:sldChg chg="addSp delSp modSp">
        <pc:chgData name="Charlotte dos Remedios" userId="S::charlotte.dosremedios@hmd.org.uk::b502646f-1b4f-4613-8df1-fa6c9a3a3b23" providerId="AD" clId="Web-{FB6BEB38-8BD0-1030-E4E7-EFBA9621722B}" dt="2024-10-23T10:56:38.993" v="253" actId="1076"/>
        <pc:sldMkLst>
          <pc:docMk/>
          <pc:sldMk cId="1156678833" sldId="311"/>
        </pc:sldMkLst>
        <pc:spChg chg="mod">
          <ac:chgData name="Charlotte dos Remedios" userId="S::charlotte.dosremedios@hmd.org.uk::b502646f-1b4f-4613-8df1-fa6c9a3a3b23" providerId="AD" clId="Web-{FB6BEB38-8BD0-1030-E4E7-EFBA9621722B}" dt="2024-10-23T10:56:16.742" v="252" actId="1076"/>
          <ac:spMkLst>
            <pc:docMk/>
            <pc:sldMk cId="1156678833" sldId="311"/>
            <ac:spMk id="9" creationId="{59971B92-F22C-796B-7B24-8BB4C4C5E183}"/>
          </ac:spMkLst>
        </pc:spChg>
        <pc:spChg chg="mod">
          <ac:chgData name="Charlotte dos Remedios" userId="S::charlotte.dosremedios@hmd.org.uk::b502646f-1b4f-4613-8df1-fa6c9a3a3b23" providerId="AD" clId="Web-{FB6BEB38-8BD0-1030-E4E7-EFBA9621722B}" dt="2024-10-23T10:33:59.119" v="25" actId="20577"/>
          <ac:spMkLst>
            <pc:docMk/>
            <pc:sldMk cId="1156678833" sldId="311"/>
            <ac:spMk id="12292" creationId="{00000000-0000-0000-0000-000000000000}"/>
          </ac:spMkLst>
        </pc:spChg>
        <pc:picChg chg="add mod">
          <ac:chgData name="Charlotte dos Remedios" userId="S::charlotte.dosremedios@hmd.org.uk::b502646f-1b4f-4613-8df1-fa6c9a3a3b23" providerId="AD" clId="Web-{FB6BEB38-8BD0-1030-E4E7-EFBA9621722B}" dt="2024-10-23T10:56:38.993" v="253" actId="1076"/>
          <ac:picMkLst>
            <pc:docMk/>
            <pc:sldMk cId="1156678833" sldId="311"/>
            <ac:picMk id="2" creationId="{5DCE025A-AA07-D14E-4AED-23EF42031519}"/>
          </ac:picMkLst>
        </pc:picChg>
        <pc:picChg chg="del">
          <ac:chgData name="Charlotte dos Remedios" userId="S::charlotte.dosremedios@hmd.org.uk::b502646f-1b4f-4613-8df1-fa6c9a3a3b23" providerId="AD" clId="Web-{FB6BEB38-8BD0-1030-E4E7-EFBA9621722B}" dt="2024-10-23T10:31:39.023" v="12"/>
          <ac:picMkLst>
            <pc:docMk/>
            <pc:sldMk cId="1156678833" sldId="311"/>
            <ac:picMk id="3" creationId="{5B5F3D2F-19C1-207D-6157-2BF4B92D71C1}"/>
          </ac:picMkLst>
        </pc:picChg>
      </pc:sldChg>
    </pc:docChg>
  </pc:docChgLst>
  <pc:docChgLst>
    <pc:chgData name="Charlotte dos Remedios" userId="S::charlotte.dosremedios@hmd.org.uk::b502646f-1b4f-4613-8df1-fa6c9a3a3b23" providerId="AD" clId="Web-{B990C8C2-722F-21BA-C381-A7A811471FA9}"/>
    <pc:docChg chg="modSld">
      <pc:chgData name="Charlotte dos Remedios" userId="S::charlotte.dosremedios@hmd.org.uk::b502646f-1b4f-4613-8df1-fa6c9a3a3b23" providerId="AD" clId="Web-{B990C8C2-722F-21BA-C381-A7A811471FA9}" dt="2024-10-23T11:17:04.351" v="36" actId="1076"/>
      <pc:docMkLst>
        <pc:docMk/>
      </pc:docMkLst>
      <pc:sldChg chg="addSp modSp">
        <pc:chgData name="Charlotte dos Remedios" userId="S::charlotte.dosremedios@hmd.org.uk::b502646f-1b4f-4613-8df1-fa6c9a3a3b23" providerId="AD" clId="Web-{B990C8C2-722F-21BA-C381-A7A811471FA9}" dt="2024-10-23T11:17:04.351" v="36" actId="1076"/>
        <pc:sldMkLst>
          <pc:docMk/>
          <pc:sldMk cId="4118065351" sldId="323"/>
        </pc:sldMkLst>
        <pc:spChg chg="add mod">
          <ac:chgData name="Charlotte dos Remedios" userId="S::charlotte.dosremedios@hmd.org.uk::b502646f-1b4f-4613-8df1-fa6c9a3a3b23" providerId="AD" clId="Web-{B990C8C2-722F-21BA-C381-A7A811471FA9}" dt="2024-10-23T11:17:02.226" v="35" actId="1076"/>
          <ac:spMkLst>
            <pc:docMk/>
            <pc:sldMk cId="4118065351" sldId="323"/>
            <ac:spMk id="8" creationId="{0BBE19DB-FFA2-ECDF-C828-B0C85CB7CDCF}"/>
          </ac:spMkLst>
        </pc:spChg>
        <pc:picChg chg="add mod">
          <ac:chgData name="Charlotte dos Remedios" userId="S::charlotte.dosremedios@hmd.org.uk::b502646f-1b4f-4613-8df1-fa6c9a3a3b23" providerId="AD" clId="Web-{B990C8C2-722F-21BA-C381-A7A811471FA9}" dt="2024-10-23T11:17:04.351" v="36" actId="1076"/>
          <ac:picMkLst>
            <pc:docMk/>
            <pc:sldMk cId="4118065351" sldId="323"/>
            <ac:picMk id="3" creationId="{5E62C2B4-5CAD-4FB1-0D3D-963875B8E62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F4D4FAFA-2381-44EF-B482-6BDD9D767CD0}" type="datetimeFigureOut">
              <a:rPr lang="en-GB" smtClean="0"/>
              <a:t>23/10/2024</a:t>
            </a:fld>
            <a:endParaRPr lang="en-GB" dirty="0"/>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2C607CC3-D273-454F-8A8F-91074A01239D}" type="slidenum">
              <a:rPr lang="en-GB" smtClean="0"/>
              <a:t>‹#›</a:t>
            </a:fld>
            <a:endParaRPr lang="en-GB" dirty="0"/>
          </a:p>
        </p:txBody>
      </p:sp>
    </p:spTree>
    <p:extLst>
      <p:ext uri="{BB962C8B-B14F-4D97-AF65-F5344CB8AC3E}">
        <p14:creationId xmlns:p14="http://schemas.microsoft.com/office/powerpoint/2010/main" val="783165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724805E6-4D36-4B55-B608-6DCE6DAFAA89}" type="datetimeFigureOut">
              <a:rPr lang="en-GB" smtClean="0"/>
              <a:t>23/10/2024</a:t>
            </a:fld>
            <a:endParaRPr lang="en-GB"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F2670AA7-1CC8-4F68-940D-66DB9976AD72}" type="slidenum">
              <a:rPr lang="en-GB" smtClean="0"/>
              <a:t>‹#›</a:t>
            </a:fld>
            <a:endParaRPr lang="en-GB" dirty="0"/>
          </a:p>
        </p:txBody>
      </p:sp>
    </p:spTree>
    <p:extLst>
      <p:ext uri="{BB962C8B-B14F-4D97-AF65-F5344CB8AC3E}">
        <p14:creationId xmlns:p14="http://schemas.microsoft.com/office/powerpoint/2010/main" val="3987885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3</a:t>
            </a:fld>
            <a:endParaRPr lang="en-GB" dirty="0"/>
          </a:p>
        </p:txBody>
      </p:sp>
    </p:spTree>
    <p:extLst>
      <p:ext uri="{BB962C8B-B14F-4D97-AF65-F5344CB8AC3E}">
        <p14:creationId xmlns:p14="http://schemas.microsoft.com/office/powerpoint/2010/main" val="3981726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16</a:t>
            </a:fld>
            <a:endParaRPr lang="en-GB" dirty="0"/>
          </a:p>
        </p:txBody>
      </p:sp>
    </p:spTree>
    <p:extLst>
      <p:ext uri="{BB962C8B-B14F-4D97-AF65-F5344CB8AC3E}">
        <p14:creationId xmlns:p14="http://schemas.microsoft.com/office/powerpoint/2010/main" val="2411181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19</a:t>
            </a:fld>
            <a:endParaRPr lang="en-GB" dirty="0"/>
          </a:p>
        </p:txBody>
      </p:sp>
    </p:spTree>
    <p:extLst>
      <p:ext uri="{BB962C8B-B14F-4D97-AF65-F5344CB8AC3E}">
        <p14:creationId xmlns:p14="http://schemas.microsoft.com/office/powerpoint/2010/main" val="3090754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20</a:t>
            </a:fld>
            <a:endParaRPr lang="en-GB" dirty="0"/>
          </a:p>
        </p:txBody>
      </p:sp>
    </p:spTree>
    <p:extLst>
      <p:ext uri="{BB962C8B-B14F-4D97-AF65-F5344CB8AC3E}">
        <p14:creationId xmlns:p14="http://schemas.microsoft.com/office/powerpoint/2010/main" val="4121662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21</a:t>
            </a:fld>
            <a:endParaRPr lang="en-GB" dirty="0"/>
          </a:p>
        </p:txBody>
      </p:sp>
    </p:spTree>
    <p:extLst>
      <p:ext uri="{BB962C8B-B14F-4D97-AF65-F5344CB8AC3E}">
        <p14:creationId xmlns:p14="http://schemas.microsoft.com/office/powerpoint/2010/main" val="1195538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23</a:t>
            </a:fld>
            <a:endParaRPr lang="en-GB" dirty="0"/>
          </a:p>
        </p:txBody>
      </p:sp>
    </p:spTree>
    <p:extLst>
      <p:ext uri="{BB962C8B-B14F-4D97-AF65-F5344CB8AC3E}">
        <p14:creationId xmlns:p14="http://schemas.microsoft.com/office/powerpoint/2010/main" val="2686288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24</a:t>
            </a:fld>
            <a:endParaRPr lang="en-GB" dirty="0"/>
          </a:p>
        </p:txBody>
      </p:sp>
    </p:spTree>
    <p:extLst>
      <p:ext uri="{BB962C8B-B14F-4D97-AF65-F5344CB8AC3E}">
        <p14:creationId xmlns:p14="http://schemas.microsoft.com/office/powerpoint/2010/main" val="2518608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25</a:t>
            </a:fld>
            <a:endParaRPr lang="en-GB" dirty="0"/>
          </a:p>
        </p:txBody>
      </p:sp>
    </p:spTree>
    <p:extLst>
      <p:ext uri="{BB962C8B-B14F-4D97-AF65-F5344CB8AC3E}">
        <p14:creationId xmlns:p14="http://schemas.microsoft.com/office/powerpoint/2010/main" val="3719129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28</a:t>
            </a:fld>
            <a:endParaRPr lang="en-GB" dirty="0"/>
          </a:p>
        </p:txBody>
      </p:sp>
    </p:spTree>
    <p:extLst>
      <p:ext uri="{BB962C8B-B14F-4D97-AF65-F5344CB8AC3E}">
        <p14:creationId xmlns:p14="http://schemas.microsoft.com/office/powerpoint/2010/main" val="366781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29</a:t>
            </a:fld>
            <a:endParaRPr lang="en-GB" dirty="0"/>
          </a:p>
        </p:txBody>
      </p:sp>
    </p:spTree>
    <p:extLst>
      <p:ext uri="{BB962C8B-B14F-4D97-AF65-F5344CB8AC3E}">
        <p14:creationId xmlns:p14="http://schemas.microsoft.com/office/powerpoint/2010/main" val="4011165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30</a:t>
            </a:fld>
            <a:endParaRPr lang="en-GB" dirty="0"/>
          </a:p>
        </p:txBody>
      </p:sp>
    </p:spTree>
    <p:extLst>
      <p:ext uri="{BB962C8B-B14F-4D97-AF65-F5344CB8AC3E}">
        <p14:creationId xmlns:p14="http://schemas.microsoft.com/office/powerpoint/2010/main" val="1754430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6</a:t>
            </a:fld>
            <a:endParaRPr lang="en-GB" dirty="0"/>
          </a:p>
        </p:txBody>
      </p:sp>
    </p:spTree>
    <p:extLst>
      <p:ext uri="{BB962C8B-B14F-4D97-AF65-F5344CB8AC3E}">
        <p14:creationId xmlns:p14="http://schemas.microsoft.com/office/powerpoint/2010/main" val="2569662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31</a:t>
            </a:fld>
            <a:endParaRPr lang="en-GB" dirty="0"/>
          </a:p>
        </p:txBody>
      </p:sp>
    </p:spTree>
    <p:extLst>
      <p:ext uri="{BB962C8B-B14F-4D97-AF65-F5344CB8AC3E}">
        <p14:creationId xmlns:p14="http://schemas.microsoft.com/office/powerpoint/2010/main" val="3181745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32</a:t>
            </a:fld>
            <a:endParaRPr lang="en-GB" dirty="0"/>
          </a:p>
        </p:txBody>
      </p:sp>
    </p:spTree>
    <p:extLst>
      <p:ext uri="{BB962C8B-B14F-4D97-AF65-F5344CB8AC3E}">
        <p14:creationId xmlns:p14="http://schemas.microsoft.com/office/powerpoint/2010/main" val="2022031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33</a:t>
            </a:fld>
            <a:endParaRPr lang="en-GB" dirty="0"/>
          </a:p>
        </p:txBody>
      </p:sp>
    </p:spTree>
    <p:extLst>
      <p:ext uri="{BB962C8B-B14F-4D97-AF65-F5344CB8AC3E}">
        <p14:creationId xmlns:p14="http://schemas.microsoft.com/office/powerpoint/2010/main" val="4195848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7</a:t>
            </a:fld>
            <a:endParaRPr lang="en-GB" dirty="0"/>
          </a:p>
        </p:txBody>
      </p:sp>
    </p:spTree>
    <p:extLst>
      <p:ext uri="{BB962C8B-B14F-4D97-AF65-F5344CB8AC3E}">
        <p14:creationId xmlns:p14="http://schemas.microsoft.com/office/powerpoint/2010/main" val="3776140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8</a:t>
            </a:fld>
            <a:endParaRPr lang="en-GB" dirty="0"/>
          </a:p>
        </p:txBody>
      </p:sp>
    </p:spTree>
    <p:extLst>
      <p:ext uri="{BB962C8B-B14F-4D97-AF65-F5344CB8AC3E}">
        <p14:creationId xmlns:p14="http://schemas.microsoft.com/office/powerpoint/2010/main" val="1666284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10</a:t>
            </a:fld>
            <a:endParaRPr lang="en-GB" dirty="0"/>
          </a:p>
        </p:txBody>
      </p:sp>
    </p:spTree>
    <p:extLst>
      <p:ext uri="{BB962C8B-B14F-4D97-AF65-F5344CB8AC3E}">
        <p14:creationId xmlns:p14="http://schemas.microsoft.com/office/powerpoint/2010/main" val="2905194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11</a:t>
            </a:fld>
            <a:endParaRPr lang="en-GB" dirty="0"/>
          </a:p>
        </p:txBody>
      </p:sp>
    </p:spTree>
    <p:extLst>
      <p:ext uri="{BB962C8B-B14F-4D97-AF65-F5344CB8AC3E}">
        <p14:creationId xmlns:p14="http://schemas.microsoft.com/office/powerpoint/2010/main" val="2454805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12</a:t>
            </a:fld>
            <a:endParaRPr lang="en-GB" dirty="0"/>
          </a:p>
        </p:txBody>
      </p:sp>
    </p:spTree>
    <p:extLst>
      <p:ext uri="{BB962C8B-B14F-4D97-AF65-F5344CB8AC3E}">
        <p14:creationId xmlns:p14="http://schemas.microsoft.com/office/powerpoint/2010/main" val="1525102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14</a:t>
            </a:fld>
            <a:endParaRPr lang="en-GB" dirty="0"/>
          </a:p>
        </p:txBody>
      </p:sp>
    </p:spTree>
    <p:extLst>
      <p:ext uri="{BB962C8B-B14F-4D97-AF65-F5344CB8AC3E}">
        <p14:creationId xmlns:p14="http://schemas.microsoft.com/office/powerpoint/2010/main" val="969859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670AA7-1CC8-4F68-940D-66DB9976AD72}" type="slidenum">
              <a:rPr lang="en-GB" smtClean="0"/>
              <a:t>15</a:t>
            </a:fld>
            <a:endParaRPr lang="en-GB" dirty="0"/>
          </a:p>
        </p:txBody>
      </p:sp>
    </p:spTree>
    <p:extLst>
      <p:ext uri="{BB962C8B-B14F-4D97-AF65-F5344CB8AC3E}">
        <p14:creationId xmlns:p14="http://schemas.microsoft.com/office/powerpoint/2010/main" val="123501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4064493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1522487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795911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810004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2235518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1057322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2954771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478877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2278837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1548648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E69403-1C0F-488C-A449-27EBB0AFDF78}" type="datetimeFigureOut">
              <a:rPr lang="en-GB" smtClean="0"/>
              <a:t>23/10/2024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B9B921B-C57C-43D7-B31A-0AF3EC6FEB4C}" type="slidenum">
              <a:rPr lang="en-GB" smtClean="0"/>
              <a:t>‹#›</a:t>
            </a:fld>
            <a:endParaRPr lang="en-GB" dirty="0"/>
          </a:p>
        </p:txBody>
      </p:sp>
    </p:spTree>
    <p:extLst>
      <p:ext uri="{BB962C8B-B14F-4D97-AF65-F5344CB8AC3E}">
        <p14:creationId xmlns:p14="http://schemas.microsoft.com/office/powerpoint/2010/main" val="107689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69403-1C0F-488C-A449-27EBB0AFDF78}" type="datetimeFigureOut">
              <a:rPr lang="en-GB" smtClean="0"/>
              <a:t>23/10/2024</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B921B-C57C-43D7-B31A-0AF3EC6FEB4C}" type="slidenum">
              <a:rPr lang="en-GB" smtClean="0"/>
              <a:t>‹#›</a:t>
            </a:fld>
            <a:endParaRPr lang="en-GB" dirty="0"/>
          </a:p>
        </p:txBody>
      </p:sp>
    </p:spTree>
    <p:extLst>
      <p:ext uri="{BB962C8B-B14F-4D97-AF65-F5344CB8AC3E}">
        <p14:creationId xmlns:p14="http://schemas.microsoft.com/office/powerpoint/2010/main" val="2475751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1.jpeg"/><Relationship Id="rId3" Type="http://schemas.openxmlformats.org/officeDocument/2006/relationships/image" Target="../media/image1.png"/><Relationship Id="rId7" Type="http://schemas.openxmlformats.org/officeDocument/2006/relationships/image" Target="../media/image27.png"/><Relationship Id="rId12"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cst.org.uk/" TargetMode="External"/><Relationship Id="rId11" Type="http://schemas.openxmlformats.org/officeDocument/2006/relationships/image" Target="../media/image29.png"/><Relationship Id="rId5" Type="http://schemas.openxmlformats.org/officeDocument/2006/relationships/hyperlink" Target="http://www.maccabigb.org/" TargetMode="External"/><Relationship Id="rId10" Type="http://schemas.openxmlformats.org/officeDocument/2006/relationships/hyperlink" Target="https://wagingpeace.info/" TargetMode="External"/><Relationship Id="rId4" Type="http://schemas.openxmlformats.org/officeDocument/2006/relationships/hyperlink" Target="https://www.standupeducation.org/" TargetMode="External"/><Relationship Id="rId9" Type="http://schemas.openxmlformats.org/officeDocument/2006/relationships/hyperlink" Target="https://srebrenica.org.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288861"/>
            <a:ext cx="11337925" cy="828675"/>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401638" y="387350"/>
            <a:ext cx="10837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GB" altLang="en-US" sz="3200" b="1" dirty="0">
                <a:solidFill>
                  <a:schemeClr val="bg1"/>
                </a:solidFill>
                <a:latin typeface="Arial" panose="020B0604020202020204" pitchFamily="34" charset="0"/>
                <a:cs typeface="Arial" panose="020B0604020202020204" pitchFamily="34" charset="0"/>
              </a:rPr>
              <a:t>Holocaust Memorial Day</a:t>
            </a:r>
          </a:p>
        </p:txBody>
      </p:sp>
      <p:pic>
        <p:nvPicPr>
          <p:cNvPr id="12293" name="Picture 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44288" y="288861"/>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2" name="TextBox 1"/>
          <p:cNvSpPr txBox="1"/>
          <p:nvPr/>
        </p:nvSpPr>
        <p:spPr>
          <a:xfrm>
            <a:off x="5167694" y="3032487"/>
            <a:ext cx="6037230" cy="1077218"/>
          </a:xfrm>
          <a:prstGeom prst="rect">
            <a:avLst/>
          </a:prstGeom>
          <a:noFill/>
        </p:spPr>
        <p:txBody>
          <a:bodyPr wrap="none" rtlCol="0">
            <a:spAutoFit/>
          </a:bodyPr>
          <a:lstStyle/>
          <a:p>
            <a:pPr algn="ctr"/>
            <a:r>
              <a:rPr lang="en-GB" sz="3200" b="1" dirty="0">
                <a:latin typeface="Arial" panose="020B0604020202020204" pitchFamily="34" charset="0"/>
                <a:cs typeface="Arial" panose="020B0604020202020204" pitchFamily="34" charset="0"/>
              </a:rPr>
              <a:t>Holocaust Memorial Day </a:t>
            </a:r>
            <a:r>
              <a:rPr lang="en-GB" sz="3200" dirty="0">
                <a:latin typeface="Arial" panose="020B0604020202020204" pitchFamily="34" charset="0"/>
                <a:cs typeface="Arial" panose="020B0604020202020204" pitchFamily="34" charset="0"/>
              </a:rPr>
              <a:t>is on </a:t>
            </a:r>
          </a:p>
          <a:p>
            <a:pPr algn="ctr"/>
            <a:r>
              <a:rPr lang="en-GB" sz="3200" b="1" dirty="0">
                <a:latin typeface="Arial" panose="020B0604020202020204" pitchFamily="34" charset="0"/>
                <a:cs typeface="Arial" panose="020B0604020202020204" pitchFamily="34" charset="0"/>
              </a:rPr>
              <a:t>27 January </a:t>
            </a:r>
            <a:r>
              <a:rPr lang="en-GB" sz="3200" dirty="0">
                <a:latin typeface="Arial" panose="020B0604020202020204" pitchFamily="34" charset="0"/>
                <a:cs typeface="Arial" panose="020B0604020202020204" pitchFamily="34" charset="0"/>
              </a:rPr>
              <a:t>every year</a:t>
            </a:r>
          </a:p>
        </p:txBody>
      </p:sp>
      <p:pic>
        <p:nvPicPr>
          <p:cNvPr id="1026" name="Picture 2" descr="HMD logo white space large.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87076" y="1479868"/>
            <a:ext cx="3138963" cy="4182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060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individual – Johann ‘Rukeli’ Trollmann</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9" name="TextBox 8">
            <a:extLst>
              <a:ext uri="{FF2B5EF4-FFF2-40B4-BE49-F238E27FC236}">
                <a16:creationId xmlns:a16="http://schemas.microsoft.com/office/drawing/2014/main" id="{59971B92-F22C-796B-7B24-8BB4C4C5E183}"/>
              </a:ext>
            </a:extLst>
          </p:cNvPr>
          <p:cNvSpPr txBox="1"/>
          <p:nvPr/>
        </p:nvSpPr>
        <p:spPr>
          <a:xfrm>
            <a:off x="657435" y="1798912"/>
            <a:ext cx="7778946" cy="3908762"/>
          </a:xfrm>
          <a:prstGeom prst="rect">
            <a:avLst/>
          </a:prstGeom>
          <a:noFill/>
          <a:ln w="57150">
            <a:solidFill>
              <a:srgbClr val="93268F"/>
            </a:solidFill>
          </a:ln>
        </p:spPr>
        <p:txBody>
          <a:bodyPr wrap="square" rtlCol="0">
            <a:spAutoFit/>
          </a:bodyPr>
          <a:lstStyle/>
          <a:p>
            <a:pPr lvl="0" eaLnBrk="0" fontAlgn="base" hangingPunct="0">
              <a:spcBef>
                <a:spcPct val="0"/>
              </a:spcBef>
              <a:spcAft>
                <a:spcPct val="0"/>
              </a:spcAft>
            </a:pPr>
            <a:endParaRPr lang="en-US" sz="2800" i="1" dirty="0"/>
          </a:p>
          <a:p>
            <a:pPr lvl="0" eaLnBrk="0" fontAlgn="base" hangingPunct="0">
              <a:spcBef>
                <a:spcPct val="0"/>
              </a:spcBef>
              <a:spcAft>
                <a:spcPct val="0"/>
              </a:spcAft>
            </a:pPr>
            <a:r>
              <a:rPr lang="en-US" sz="2400" dirty="0"/>
              <a:t>As the Nazis began persecuting Roma and Sinti people more, Rukeli was subjected to forced sterilisation, then sent to concentration camps as a slave labourer. </a:t>
            </a:r>
          </a:p>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Rukeli was often recognized as a former boxing star. In one camp in March 1944, he was made to fight Emil Cornelius, a feared Nazi guard. Rukeli won, but in a brutal act of revenge Cornelius beat him to death with a club.</a:t>
            </a:r>
            <a:endParaRPr lang="en-US" sz="2400" i="1" dirty="0"/>
          </a:p>
          <a:p>
            <a:pPr lvl="0" eaLnBrk="0" fontAlgn="base" hangingPunct="0">
              <a:spcBef>
                <a:spcPct val="0"/>
              </a:spcBef>
              <a:spcAft>
                <a:spcPct val="0"/>
              </a:spcAft>
            </a:pPr>
            <a:endParaRPr lang="en-US" sz="2800" i="1" dirty="0"/>
          </a:p>
        </p:txBody>
      </p:sp>
      <p:pic>
        <p:nvPicPr>
          <p:cNvPr id="3" name="Picture 2">
            <a:extLst>
              <a:ext uri="{FF2B5EF4-FFF2-40B4-BE49-F238E27FC236}">
                <a16:creationId xmlns:a16="http://schemas.microsoft.com/office/drawing/2014/main" id="{56181116-C38F-B3A1-456C-A41520F70C81}"/>
              </a:ext>
            </a:extLst>
          </p:cNvPr>
          <p:cNvPicPr>
            <a:picLocks noChangeAspect="1"/>
          </p:cNvPicPr>
          <p:nvPr/>
        </p:nvPicPr>
        <p:blipFill>
          <a:blip r:embed="rId4"/>
          <a:stretch>
            <a:fillRect/>
          </a:stretch>
        </p:blipFill>
        <p:spPr>
          <a:xfrm>
            <a:off x="9093816" y="1901613"/>
            <a:ext cx="2184952" cy="3431800"/>
          </a:xfrm>
          <a:prstGeom prst="rect">
            <a:avLst/>
          </a:prstGeom>
        </p:spPr>
      </p:pic>
    </p:spTree>
    <p:extLst>
      <p:ext uri="{BB962C8B-B14F-4D97-AF65-F5344CB8AC3E}">
        <p14:creationId xmlns:p14="http://schemas.microsoft.com/office/powerpoint/2010/main" val="313112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artefact – Eye colour chart</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a:extLst>
              <a:ext uri="{FF2B5EF4-FFF2-40B4-BE49-F238E27FC236}">
                <a16:creationId xmlns:a16="http://schemas.microsoft.com/office/drawing/2014/main" id="{38AB109B-856A-C201-88C5-2D01590D2C29}"/>
              </a:ext>
            </a:extLst>
          </p:cNvPr>
          <p:cNvSpPr txBox="1"/>
          <p:nvPr/>
        </p:nvSpPr>
        <p:spPr>
          <a:xfrm>
            <a:off x="1864844" y="5747770"/>
            <a:ext cx="8289276" cy="369332"/>
          </a:xfrm>
          <a:prstGeom prst="rect">
            <a:avLst/>
          </a:prstGeom>
          <a:solidFill>
            <a:srgbClr val="93268F"/>
          </a:solidFill>
        </p:spPr>
        <p:txBody>
          <a:bodyPr wrap="square" rtlCol="0">
            <a:spAutoFit/>
          </a:bodyPr>
          <a:lstStyle/>
          <a:p>
            <a:r>
              <a:rPr lang="en-US" dirty="0">
                <a:solidFill>
                  <a:schemeClr val="bg1"/>
                </a:solidFill>
              </a:rPr>
              <a:t>Credit: United States Holocaust Memorial Museum Collection, Gift of Irmgard Nippert</a:t>
            </a:r>
            <a:endParaRPr lang="en-GB" dirty="0">
              <a:solidFill>
                <a:schemeClr val="bg1"/>
              </a:solidFill>
            </a:endParaRPr>
          </a:p>
        </p:txBody>
      </p:sp>
      <p:pic>
        <p:nvPicPr>
          <p:cNvPr id="7" name="Picture 6">
            <a:extLst>
              <a:ext uri="{FF2B5EF4-FFF2-40B4-BE49-F238E27FC236}">
                <a16:creationId xmlns:a16="http://schemas.microsoft.com/office/drawing/2014/main" id="{63D15EBB-990B-2E61-E012-298EF95C26F4}"/>
              </a:ext>
            </a:extLst>
          </p:cNvPr>
          <p:cNvPicPr>
            <a:picLocks noChangeAspect="1"/>
          </p:cNvPicPr>
          <p:nvPr/>
        </p:nvPicPr>
        <p:blipFill>
          <a:blip r:embed="rId4"/>
          <a:stretch>
            <a:fillRect/>
          </a:stretch>
        </p:blipFill>
        <p:spPr>
          <a:xfrm>
            <a:off x="6009482" y="1733648"/>
            <a:ext cx="5811157" cy="3616205"/>
          </a:xfrm>
          <a:prstGeom prst="rect">
            <a:avLst/>
          </a:prstGeom>
        </p:spPr>
      </p:pic>
      <p:pic>
        <p:nvPicPr>
          <p:cNvPr id="9" name="Picture 8">
            <a:extLst>
              <a:ext uri="{FF2B5EF4-FFF2-40B4-BE49-F238E27FC236}">
                <a16:creationId xmlns:a16="http://schemas.microsoft.com/office/drawing/2014/main" id="{8D3EF03C-8995-F9A3-800A-FEEFE0B59C6C}"/>
              </a:ext>
            </a:extLst>
          </p:cNvPr>
          <p:cNvPicPr>
            <a:picLocks noChangeAspect="1"/>
          </p:cNvPicPr>
          <p:nvPr/>
        </p:nvPicPr>
        <p:blipFill>
          <a:blip r:embed="rId5"/>
          <a:stretch>
            <a:fillRect/>
          </a:stretch>
        </p:blipFill>
        <p:spPr>
          <a:xfrm>
            <a:off x="401638" y="1736926"/>
            <a:ext cx="5467350" cy="3612927"/>
          </a:xfrm>
          <a:prstGeom prst="rect">
            <a:avLst/>
          </a:prstGeom>
        </p:spPr>
      </p:pic>
    </p:spTree>
    <p:extLst>
      <p:ext uri="{BB962C8B-B14F-4D97-AF65-F5344CB8AC3E}">
        <p14:creationId xmlns:p14="http://schemas.microsoft.com/office/powerpoint/2010/main" val="1322183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8"/>
            <a:ext cx="11337925" cy="941300"/>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180975" y="505318"/>
            <a:ext cx="116093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600" b="1" dirty="0">
                <a:solidFill>
                  <a:schemeClr val="bg1"/>
                </a:solidFill>
                <a:latin typeface="Arial" panose="020B0604020202020204" pitchFamily="34" charset="0"/>
                <a:cs typeface="Arial" panose="020B0604020202020204" pitchFamily="34" charset="0"/>
              </a:rPr>
              <a:t>17 April 1975 - Khmer Rouge forces invade the capital of Cambodia</a:t>
            </a:r>
            <a:endParaRPr lang="en-GB" altLang="en-US" sz="26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20475" y="325438"/>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12" name="TextBox 11">
            <a:extLst>
              <a:ext uri="{FF2B5EF4-FFF2-40B4-BE49-F238E27FC236}">
                <a16:creationId xmlns:a16="http://schemas.microsoft.com/office/drawing/2014/main" id="{CD4DA79E-1C55-B479-A75A-BEC4DA7E874D}"/>
              </a:ext>
            </a:extLst>
          </p:cNvPr>
          <p:cNvSpPr txBox="1"/>
          <p:nvPr/>
        </p:nvSpPr>
        <p:spPr>
          <a:xfrm>
            <a:off x="401638" y="1401768"/>
            <a:ext cx="5172891" cy="4893647"/>
          </a:xfrm>
          <a:prstGeom prst="rect">
            <a:avLst/>
          </a:prstGeom>
          <a:noFill/>
        </p:spPr>
        <p:txBody>
          <a:bodyPr wrap="square" rtlCol="0">
            <a:spAutoFit/>
          </a:bodyPr>
          <a:lstStyle/>
          <a:p>
            <a:pPr lvl="0" eaLnBrk="0" fontAlgn="base" hangingPunct="0">
              <a:spcBef>
                <a:spcPct val="0"/>
              </a:spcBef>
              <a:spcAft>
                <a:spcPct val="0"/>
              </a:spcAft>
            </a:pPr>
            <a:r>
              <a:rPr lang="en-US" sz="2400" dirty="0"/>
              <a:t>The taking of Phnom Penh marked the beginning of the genocide in Cambodia, and the start of a brutal revolution. Led by Pol Pot, the Khmer Rouge were an extremist group who considered themselves communists. </a:t>
            </a:r>
          </a:p>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They felt that Cambodian society was corrupt, that the inequalities between rich and poor were wrong, and that Western influence from places like America had ruined the traditional Cambodian way of life. </a:t>
            </a:r>
          </a:p>
        </p:txBody>
      </p:sp>
      <p:pic>
        <p:nvPicPr>
          <p:cNvPr id="3" name="Picture 2">
            <a:extLst>
              <a:ext uri="{FF2B5EF4-FFF2-40B4-BE49-F238E27FC236}">
                <a16:creationId xmlns:a16="http://schemas.microsoft.com/office/drawing/2014/main" id="{CEF41DCC-00BD-D98A-E784-B31CD8E81F7E}"/>
              </a:ext>
            </a:extLst>
          </p:cNvPr>
          <p:cNvPicPr>
            <a:picLocks noChangeAspect="1"/>
          </p:cNvPicPr>
          <p:nvPr/>
        </p:nvPicPr>
        <p:blipFill>
          <a:blip r:embed="rId4"/>
          <a:stretch>
            <a:fillRect/>
          </a:stretch>
        </p:blipFill>
        <p:spPr>
          <a:xfrm>
            <a:off x="5760721" y="1854925"/>
            <a:ext cx="5955030" cy="3916945"/>
          </a:xfrm>
          <a:prstGeom prst="rect">
            <a:avLst/>
          </a:prstGeom>
        </p:spPr>
      </p:pic>
    </p:spTree>
    <p:extLst>
      <p:ext uri="{BB962C8B-B14F-4D97-AF65-F5344CB8AC3E}">
        <p14:creationId xmlns:p14="http://schemas.microsoft.com/office/powerpoint/2010/main" val="1906299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FA82D5-C71A-6302-93D0-A96E1443B038}"/>
              </a:ext>
            </a:extLst>
          </p:cNvPr>
          <p:cNvPicPr>
            <a:picLocks noChangeAspect="1"/>
          </p:cNvPicPr>
          <p:nvPr/>
        </p:nvPicPr>
        <p:blipFill rotWithShape="1">
          <a:blip r:embed="rId2">
            <a:alphaModFix amt="13000"/>
          </a:blip>
          <a:srcRect l="-568" t="-8204" r="568" b="15892"/>
          <a:stretch/>
        </p:blipFill>
        <p:spPr>
          <a:xfrm>
            <a:off x="-192459" y="-785640"/>
            <a:ext cx="12878345" cy="7819553"/>
          </a:xfrm>
          <a:prstGeom prst="rect">
            <a:avLst/>
          </a:prstGeom>
        </p:spPr>
      </p:pic>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36715"/>
            <a:ext cx="11337925" cy="904856"/>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157162" y="496562"/>
            <a:ext cx="118776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600" b="1" dirty="0">
                <a:solidFill>
                  <a:schemeClr val="bg1"/>
                </a:solidFill>
                <a:latin typeface="Arial" panose="020B0604020202020204" pitchFamily="34" charset="0"/>
                <a:cs typeface="Arial" panose="020B0604020202020204" pitchFamily="34" charset="0"/>
              </a:rPr>
              <a:t>17 April 1975 - Khmer Rouge forces invade the capital of Cambodia</a:t>
            </a:r>
            <a:endParaRPr lang="en-GB" altLang="en-US" sz="26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196083" y="1500954"/>
            <a:ext cx="11248205" cy="4616648"/>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Once they had seized power they declared the date to be ‘Year Zero’ and ruthlessly imposed an extremist programme to reconstruct Cambodia. They claimed to be returning society to a golden age when the land was cultivated by peasants. They were prepared to commit mass murder to achieve their goals. </a:t>
            </a:r>
          </a:p>
          <a:p>
            <a:pPr marL="342900" lvl="0" indent="-342900" eaLnBrk="0" fontAlgn="base" hangingPunct="0">
              <a:spcBef>
                <a:spcPts val="600"/>
              </a:spcBef>
              <a:spcAft>
                <a:spcPts val="600"/>
              </a:spcAft>
              <a:buFont typeface="Arial" panose="020B0604020202020204" pitchFamily="34" charset="0"/>
              <a:buChar char="•"/>
            </a:pPr>
            <a:r>
              <a:rPr lang="en-US" sz="2400" dirty="0"/>
              <a:t>The general population was made to work as labourers on huge farms. The inhabitants of towns and cities were forced to leave. Children were taken from their parents and placed in separate forced labour camps. Factories, schools, universities and hospitals were shut down. </a:t>
            </a:r>
          </a:p>
          <a:p>
            <a:pPr lvl="1" eaLnBrk="0" fontAlgn="base" hangingPunct="0">
              <a:spcBef>
                <a:spcPts val="600"/>
              </a:spcBef>
              <a:spcAft>
                <a:spcPts val="600"/>
              </a:spcAft>
            </a:pPr>
            <a:r>
              <a:rPr lang="en-US" sz="2400" dirty="0"/>
              <a:t>	A Khmer Rouge slogan was ‘To spare you is no profit, to destroy you is no loss.’ </a:t>
            </a:r>
          </a:p>
          <a:p>
            <a:pPr marL="342900" lvl="0" indent="-342900" eaLnBrk="0" fontAlgn="base" hangingPunct="0">
              <a:spcBef>
                <a:spcPts val="600"/>
              </a:spcBef>
              <a:spcAft>
                <a:spcPts val="600"/>
              </a:spcAft>
              <a:buFont typeface="Arial" panose="020B0604020202020204" pitchFamily="34" charset="0"/>
              <a:buChar char="•"/>
            </a:pPr>
            <a:r>
              <a:rPr lang="en-US" sz="2400" dirty="0"/>
              <a:t>It is estimated that well over </a:t>
            </a:r>
            <a:r>
              <a:rPr lang="en-US" sz="2400" b="1" dirty="0"/>
              <a:t>two million people </a:t>
            </a:r>
            <a:r>
              <a:rPr lang="en-US" sz="2400" dirty="0"/>
              <a:t>were murdered in the genocide in Cambodia, from execution, disease, exhaustion and starvation.</a:t>
            </a:r>
            <a:endParaRPr lang="en-US" altLang="en-US" sz="2400" dirty="0">
              <a:solidFill>
                <a:srgbClr val="2222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5083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individual – Var Ashe Houston</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9" name="TextBox 8">
            <a:extLst>
              <a:ext uri="{FF2B5EF4-FFF2-40B4-BE49-F238E27FC236}">
                <a16:creationId xmlns:a16="http://schemas.microsoft.com/office/drawing/2014/main" id="{59971B92-F22C-796B-7B24-8BB4C4C5E183}"/>
              </a:ext>
            </a:extLst>
          </p:cNvPr>
          <p:cNvSpPr txBox="1"/>
          <p:nvPr/>
        </p:nvSpPr>
        <p:spPr>
          <a:xfrm>
            <a:off x="590551" y="2337227"/>
            <a:ext cx="6928482" cy="2369880"/>
          </a:xfrm>
          <a:prstGeom prst="rect">
            <a:avLst/>
          </a:prstGeom>
          <a:noFill/>
          <a:ln w="57150">
            <a:solidFill>
              <a:srgbClr val="93268F"/>
            </a:solidFill>
          </a:ln>
        </p:spPr>
        <p:txBody>
          <a:bodyPr wrap="square" rtlCol="0">
            <a:spAutoFit/>
          </a:bodyPr>
          <a:lstStyle/>
          <a:p>
            <a:pPr lvl="0" eaLnBrk="0" fontAlgn="base" hangingPunct="0">
              <a:spcBef>
                <a:spcPct val="0"/>
              </a:spcBef>
              <a:spcAft>
                <a:spcPct val="0"/>
              </a:spcAft>
            </a:pPr>
            <a:endParaRPr lang="en-US" sz="2800" i="1" dirty="0"/>
          </a:p>
          <a:p>
            <a:pPr lvl="0" eaLnBrk="0" fontAlgn="base" hangingPunct="0">
              <a:spcBef>
                <a:spcPct val="0"/>
              </a:spcBef>
              <a:spcAft>
                <a:spcPct val="0"/>
              </a:spcAft>
            </a:pPr>
            <a:r>
              <a:rPr lang="en-US" sz="2400" i="1" dirty="0"/>
              <a:t>‘The date, 17 April 1975, would stay in the minds of millions for years to come. It marked the beginning of almost four years of terror as the Khmer Rouge turned Cambodia into a vast concentration camp.’</a:t>
            </a:r>
          </a:p>
          <a:p>
            <a:pPr lvl="0" eaLnBrk="0" fontAlgn="base" hangingPunct="0">
              <a:spcBef>
                <a:spcPct val="0"/>
              </a:spcBef>
              <a:spcAft>
                <a:spcPct val="0"/>
              </a:spcAft>
            </a:pPr>
            <a:endParaRPr lang="en-US" sz="2400" dirty="0"/>
          </a:p>
        </p:txBody>
      </p:sp>
      <p:pic>
        <p:nvPicPr>
          <p:cNvPr id="3" name="Picture 2">
            <a:extLst>
              <a:ext uri="{FF2B5EF4-FFF2-40B4-BE49-F238E27FC236}">
                <a16:creationId xmlns:a16="http://schemas.microsoft.com/office/drawing/2014/main" id="{E82D9948-567B-540C-4653-18CF938C8D3F}"/>
              </a:ext>
            </a:extLst>
          </p:cNvPr>
          <p:cNvPicPr>
            <a:picLocks noChangeAspect="1"/>
          </p:cNvPicPr>
          <p:nvPr/>
        </p:nvPicPr>
        <p:blipFill>
          <a:blip r:embed="rId4"/>
          <a:stretch>
            <a:fillRect/>
          </a:stretch>
        </p:blipFill>
        <p:spPr>
          <a:xfrm>
            <a:off x="8696159" y="2507416"/>
            <a:ext cx="2641766" cy="2641766"/>
          </a:xfrm>
          <a:prstGeom prst="rect">
            <a:avLst/>
          </a:prstGeom>
        </p:spPr>
      </p:pic>
    </p:spTree>
    <p:extLst>
      <p:ext uri="{BB962C8B-B14F-4D97-AF65-F5344CB8AC3E}">
        <p14:creationId xmlns:p14="http://schemas.microsoft.com/office/powerpoint/2010/main" val="2187878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artefact - The S-21 photographs</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3" name="Picture 2">
            <a:extLst>
              <a:ext uri="{FF2B5EF4-FFF2-40B4-BE49-F238E27FC236}">
                <a16:creationId xmlns:a16="http://schemas.microsoft.com/office/drawing/2014/main" id="{E89CB614-4310-2C72-AA62-BAC5BB4A0B38}"/>
              </a:ext>
            </a:extLst>
          </p:cNvPr>
          <p:cNvPicPr>
            <a:picLocks noChangeAspect="1"/>
          </p:cNvPicPr>
          <p:nvPr/>
        </p:nvPicPr>
        <p:blipFill rotWithShape="1">
          <a:blip r:embed="rId4"/>
          <a:srcRect l="6479"/>
          <a:stretch/>
        </p:blipFill>
        <p:spPr>
          <a:xfrm rot="16200000">
            <a:off x="3761542" y="288755"/>
            <a:ext cx="4668915" cy="7006700"/>
          </a:xfrm>
          <a:prstGeom prst="rect">
            <a:avLst/>
          </a:prstGeom>
        </p:spPr>
      </p:pic>
      <p:sp>
        <p:nvSpPr>
          <p:cNvPr id="4" name="TextBox 3">
            <a:extLst>
              <a:ext uri="{FF2B5EF4-FFF2-40B4-BE49-F238E27FC236}">
                <a16:creationId xmlns:a16="http://schemas.microsoft.com/office/drawing/2014/main" id="{2A89DA93-3035-2A4E-6571-2197EDDDC214}"/>
              </a:ext>
            </a:extLst>
          </p:cNvPr>
          <p:cNvSpPr txBox="1"/>
          <p:nvPr/>
        </p:nvSpPr>
        <p:spPr>
          <a:xfrm>
            <a:off x="4462054" y="6223887"/>
            <a:ext cx="3654424" cy="369332"/>
          </a:xfrm>
          <a:prstGeom prst="rect">
            <a:avLst/>
          </a:prstGeom>
          <a:solidFill>
            <a:srgbClr val="93268F"/>
          </a:solidFill>
        </p:spPr>
        <p:txBody>
          <a:bodyPr wrap="square" rtlCol="0">
            <a:spAutoFit/>
          </a:bodyPr>
          <a:lstStyle/>
          <a:p>
            <a:r>
              <a:rPr lang="en-US" dirty="0">
                <a:solidFill>
                  <a:schemeClr val="bg1"/>
                </a:solidFill>
              </a:rPr>
              <a:t>Credit: whl.travel ( CC BY-NC-SA 2.0 )</a:t>
            </a:r>
            <a:endParaRPr lang="en-GB" dirty="0">
              <a:solidFill>
                <a:schemeClr val="bg1"/>
              </a:solidFill>
            </a:endParaRPr>
          </a:p>
        </p:txBody>
      </p:sp>
    </p:spTree>
    <p:extLst>
      <p:ext uri="{BB962C8B-B14F-4D97-AF65-F5344CB8AC3E}">
        <p14:creationId xmlns:p14="http://schemas.microsoft.com/office/powerpoint/2010/main" val="712466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6"/>
            <a:ext cx="11337925" cy="897821"/>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233151" y="512736"/>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800" b="1" dirty="0">
                <a:solidFill>
                  <a:schemeClr val="bg1"/>
                </a:solidFill>
                <a:latin typeface="Arial" panose="020B0604020202020204" pitchFamily="34" charset="0"/>
                <a:cs typeface="Arial" panose="020B0604020202020204" pitchFamily="34" charset="0"/>
              </a:rPr>
              <a:t>6 April 1994 - the Rwandan President’s plane is shot down</a:t>
            </a:r>
            <a:endParaRPr lang="en-GB" altLang="en-US" sz="28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5954" y="32191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12" name="TextBox 11">
            <a:extLst>
              <a:ext uri="{FF2B5EF4-FFF2-40B4-BE49-F238E27FC236}">
                <a16:creationId xmlns:a16="http://schemas.microsoft.com/office/drawing/2014/main" id="{CD4DA79E-1C55-B479-A75A-BEC4DA7E874D}"/>
              </a:ext>
            </a:extLst>
          </p:cNvPr>
          <p:cNvSpPr txBox="1"/>
          <p:nvPr/>
        </p:nvSpPr>
        <p:spPr>
          <a:xfrm>
            <a:off x="233151" y="1342182"/>
            <a:ext cx="11725697" cy="2308324"/>
          </a:xfrm>
          <a:prstGeom prst="rect">
            <a:avLst/>
          </a:prstGeom>
          <a:noFill/>
        </p:spPr>
        <p:txBody>
          <a:bodyPr wrap="square" rtlCol="0">
            <a:spAutoFit/>
          </a:bodyPr>
          <a:lstStyle/>
          <a:p>
            <a:pPr lvl="0" eaLnBrk="0" fontAlgn="base" hangingPunct="0">
              <a:spcBef>
                <a:spcPct val="0"/>
              </a:spcBef>
              <a:spcAft>
                <a:spcPct val="0"/>
              </a:spcAft>
            </a:pPr>
            <a:r>
              <a:rPr lang="en-US" sz="2400" dirty="0"/>
              <a:t>On </a:t>
            </a:r>
            <a:r>
              <a:rPr lang="en-US" sz="2400" b="1" dirty="0"/>
              <a:t>6 April 1994 </a:t>
            </a:r>
            <a:r>
              <a:rPr lang="en-US" sz="2400" dirty="0"/>
              <a:t>Juvénal Habyarimana, the President of Rwanda, was flying back to the capital city of Kigali on his private plane. </a:t>
            </a:r>
          </a:p>
          <a:p>
            <a:pPr lvl="0" eaLnBrk="0" fontAlgn="base" hangingPunct="0">
              <a:spcBef>
                <a:spcPct val="0"/>
              </a:spcBef>
              <a:spcAft>
                <a:spcPct val="0"/>
              </a:spcAft>
            </a:pPr>
            <a:r>
              <a:rPr lang="en-US" sz="2400" dirty="0"/>
              <a:t>A three-year civil war between the two main groups in Rwandan society, Hutus and Tutsis, had ended the year before. There had been genocidal ideology and mass killings against the Tutsis for many decades before this. Tutsis were publicly described as ‘snakes’ and ‘cockroaches’ that needed to be killed. </a:t>
            </a:r>
          </a:p>
        </p:txBody>
      </p:sp>
      <p:pic>
        <p:nvPicPr>
          <p:cNvPr id="3" name="Picture 2">
            <a:extLst>
              <a:ext uri="{FF2B5EF4-FFF2-40B4-BE49-F238E27FC236}">
                <a16:creationId xmlns:a16="http://schemas.microsoft.com/office/drawing/2014/main" id="{0DCE0743-BF13-6271-10AA-2854CD0940B8}"/>
              </a:ext>
            </a:extLst>
          </p:cNvPr>
          <p:cNvPicPr>
            <a:picLocks noChangeAspect="1"/>
          </p:cNvPicPr>
          <p:nvPr/>
        </p:nvPicPr>
        <p:blipFill>
          <a:blip r:embed="rId4"/>
          <a:stretch>
            <a:fillRect/>
          </a:stretch>
        </p:blipFill>
        <p:spPr>
          <a:xfrm>
            <a:off x="3061791" y="3723178"/>
            <a:ext cx="7105650" cy="2943225"/>
          </a:xfrm>
          <a:prstGeom prst="rect">
            <a:avLst/>
          </a:prstGeom>
        </p:spPr>
      </p:pic>
    </p:spTree>
    <p:extLst>
      <p:ext uri="{BB962C8B-B14F-4D97-AF65-F5344CB8AC3E}">
        <p14:creationId xmlns:p14="http://schemas.microsoft.com/office/powerpoint/2010/main" val="3159418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pic>
        <p:nvPicPr>
          <p:cNvPr id="2" name="Picture 1">
            <a:extLst>
              <a:ext uri="{FF2B5EF4-FFF2-40B4-BE49-F238E27FC236}">
                <a16:creationId xmlns:a16="http://schemas.microsoft.com/office/drawing/2014/main" id="{C86D9293-4F13-95F4-48F9-C32093988B00}"/>
              </a:ext>
            </a:extLst>
          </p:cNvPr>
          <p:cNvPicPr>
            <a:picLocks noChangeAspect="1"/>
          </p:cNvPicPr>
          <p:nvPr/>
        </p:nvPicPr>
        <p:blipFill rotWithShape="1">
          <a:blip r:embed="rId2">
            <a:alphaModFix amt="10000"/>
          </a:blip>
          <a:srcRect b="11430"/>
          <a:stretch/>
        </p:blipFill>
        <p:spPr>
          <a:xfrm>
            <a:off x="-654652" y="94511"/>
            <a:ext cx="18178236" cy="6668978"/>
          </a:xfrm>
          <a:prstGeom prst="rect">
            <a:avLst/>
          </a:prstGeom>
        </p:spPr>
      </p:pic>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b="1" dirty="0">
                <a:solidFill>
                  <a:schemeClr val="bg1"/>
                </a:solidFill>
                <a:latin typeface="Arial" panose="020B0604020202020204" pitchFamily="34" charset="0"/>
                <a:cs typeface="Arial" panose="020B0604020202020204" pitchFamily="34" charset="0"/>
              </a:rPr>
              <a:t>6 April 1994 - the Rwandan President’s plane is shot down</a:t>
            </a:r>
            <a:endParaRPr lang="en-GB" altLang="en-US"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196083" y="1378944"/>
            <a:ext cx="11248205" cy="5878532"/>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The peace agreement at the end of the war stated that the Hutu government and the exiled Tutsi group the Rwandan Patriotic Front (RPF) would now share power. This alarmed extremist Hutus who were strongly opposed to it.</a:t>
            </a:r>
          </a:p>
          <a:p>
            <a:pPr marL="342900" lvl="0" indent="-342900" eaLnBrk="0" fontAlgn="base" hangingPunct="0">
              <a:spcBef>
                <a:spcPts val="600"/>
              </a:spcBef>
              <a:spcAft>
                <a:spcPts val="600"/>
              </a:spcAft>
              <a:buFont typeface="Arial" panose="020B0604020202020204" pitchFamily="34" charset="0"/>
              <a:buChar char="•"/>
            </a:pPr>
            <a:r>
              <a:rPr lang="en-US" sz="2400" dirty="0"/>
              <a:t>The Hutu president’s plane was shot down by a missile as it prepared to land, and he was killed. At the time it was unclear who was responsible, and extremist Hutu leaders immediately blamed the Tutsis for assassinating him.</a:t>
            </a:r>
          </a:p>
          <a:p>
            <a:pPr marL="342900" lvl="0" indent="-342900" eaLnBrk="0" fontAlgn="base" hangingPunct="0">
              <a:spcBef>
                <a:spcPts val="600"/>
              </a:spcBef>
              <a:spcAft>
                <a:spcPts val="600"/>
              </a:spcAft>
              <a:buFont typeface="Arial" panose="020B0604020202020204" pitchFamily="34" charset="0"/>
              <a:buChar char="•"/>
            </a:pPr>
            <a:r>
              <a:rPr lang="en-US" sz="2400" dirty="0"/>
              <a:t>Ordinary Hutus were told by radio broadcast and word of mouth that it was their duty to exterminate the Tutsi population. Investigations have since found that the missile originated from a military site belonging to Habyarimana’s own army.</a:t>
            </a:r>
          </a:p>
          <a:p>
            <a:pPr marL="342900" indent="-342900" eaLnBrk="0" fontAlgn="base" hangingPunct="0">
              <a:spcBef>
                <a:spcPts val="600"/>
              </a:spcBef>
              <a:spcAft>
                <a:spcPts val="600"/>
              </a:spcAft>
              <a:buFont typeface="Arial" panose="020B0604020202020204" pitchFamily="34" charset="0"/>
              <a:buChar char="•"/>
            </a:pPr>
            <a:r>
              <a:rPr lang="en-US" sz="2400" dirty="0"/>
              <a:t>Attacks on Tutsis began straight away by militia groups known as the</a:t>
            </a:r>
            <a:r>
              <a:rPr lang="en-US" sz="2400" i="1" dirty="0"/>
              <a:t> Interahamwe</a:t>
            </a:r>
            <a:r>
              <a:rPr lang="en-US" sz="2400" dirty="0"/>
              <a:t>. These groups had been trained and armed by the Rwandan army, suggesting that the genocide had been planned in advance. Any Hutus who tried to help Tutsis were also attacked.</a:t>
            </a:r>
          </a:p>
          <a:p>
            <a:pPr marL="342900" lvl="0" indent="-342900" eaLnBrk="0" fontAlgn="base" hangingPunct="0">
              <a:spcBef>
                <a:spcPts val="600"/>
              </a:spcBef>
              <a:spcAft>
                <a:spcPts val="600"/>
              </a:spcAft>
              <a:buFont typeface="Arial" panose="020B0604020202020204" pitchFamily="34" charset="0"/>
              <a:buChar char="•"/>
            </a:pPr>
            <a:endParaRPr lang="en-US" sz="2400" dirty="0"/>
          </a:p>
        </p:txBody>
      </p:sp>
    </p:spTree>
    <p:extLst>
      <p:ext uri="{BB962C8B-B14F-4D97-AF65-F5344CB8AC3E}">
        <p14:creationId xmlns:p14="http://schemas.microsoft.com/office/powerpoint/2010/main" val="3026479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pic>
        <p:nvPicPr>
          <p:cNvPr id="2" name="Picture 1">
            <a:extLst>
              <a:ext uri="{FF2B5EF4-FFF2-40B4-BE49-F238E27FC236}">
                <a16:creationId xmlns:a16="http://schemas.microsoft.com/office/drawing/2014/main" id="{C86D9293-4F13-95F4-48F9-C32093988B00}"/>
              </a:ext>
            </a:extLst>
          </p:cNvPr>
          <p:cNvPicPr>
            <a:picLocks noChangeAspect="1"/>
          </p:cNvPicPr>
          <p:nvPr/>
        </p:nvPicPr>
        <p:blipFill rotWithShape="1">
          <a:blip r:embed="rId2">
            <a:alphaModFix amt="10000"/>
          </a:blip>
          <a:srcRect b="11430"/>
          <a:stretch/>
        </p:blipFill>
        <p:spPr>
          <a:xfrm>
            <a:off x="854075" y="94511"/>
            <a:ext cx="18178236" cy="6668978"/>
          </a:xfrm>
          <a:prstGeom prst="rect">
            <a:avLst/>
          </a:prstGeom>
        </p:spPr>
      </p:pic>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b="1" dirty="0">
                <a:solidFill>
                  <a:schemeClr val="bg1"/>
                </a:solidFill>
                <a:latin typeface="Arial" panose="020B0604020202020204" pitchFamily="34" charset="0"/>
                <a:cs typeface="Arial" panose="020B0604020202020204" pitchFamily="34" charset="0"/>
              </a:rPr>
              <a:t>6 April 1994 - the Rwandan President’s plane is shot down</a:t>
            </a:r>
            <a:endParaRPr lang="en-GB" altLang="en-US"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314259" y="1511612"/>
            <a:ext cx="11248205" cy="3200876"/>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The genocide against the Tutsi in Rwanda continued for 100 days and it is estimated that </a:t>
            </a:r>
            <a:r>
              <a:rPr lang="en-US" sz="2400" b="1" dirty="0"/>
              <a:t>one million people </a:t>
            </a:r>
            <a:r>
              <a:rPr lang="en-US" sz="2400" dirty="0"/>
              <a:t>were murdered. Despite its colossal scale, the genocide was carried out almost entirely by hand by killers using machetes and clubs. The failure of the international community to intervene to stop the genocide has been the subject of intense criticism and controversy.</a:t>
            </a:r>
          </a:p>
          <a:p>
            <a:pPr marL="342900" lvl="0" indent="-342900" eaLnBrk="0" fontAlgn="base" hangingPunct="0">
              <a:spcBef>
                <a:spcPts val="600"/>
              </a:spcBef>
              <a:spcAft>
                <a:spcPts val="600"/>
              </a:spcAft>
              <a:buFont typeface="Arial" panose="020B0604020202020204" pitchFamily="34" charset="0"/>
              <a:buChar char="•"/>
            </a:pPr>
            <a:r>
              <a:rPr lang="en-US" sz="2400" dirty="0"/>
              <a:t>The genocide was eventually stopped by the RPF, who immediately established a new government. The commander of the RPF Paul Kagame was made Vice President, and later President. He remains in power at the time of writing.</a:t>
            </a:r>
            <a:endParaRPr lang="en-US" altLang="en-US" sz="2400" dirty="0">
              <a:solidFill>
                <a:srgbClr val="2222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2866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individual – Denise Uwimana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9" name="TextBox 8">
            <a:extLst>
              <a:ext uri="{FF2B5EF4-FFF2-40B4-BE49-F238E27FC236}">
                <a16:creationId xmlns:a16="http://schemas.microsoft.com/office/drawing/2014/main" id="{59971B92-F22C-796B-7B24-8BB4C4C5E183}"/>
              </a:ext>
            </a:extLst>
          </p:cNvPr>
          <p:cNvSpPr txBox="1"/>
          <p:nvPr/>
        </p:nvSpPr>
        <p:spPr>
          <a:xfrm>
            <a:off x="878037" y="1964721"/>
            <a:ext cx="6414938" cy="3354765"/>
          </a:xfrm>
          <a:prstGeom prst="rect">
            <a:avLst/>
          </a:prstGeom>
          <a:noFill/>
          <a:ln w="57150">
            <a:solidFill>
              <a:srgbClr val="93268F"/>
            </a:solidFill>
          </a:ln>
        </p:spPr>
        <p:txBody>
          <a:bodyPr wrap="square" rtlCol="0">
            <a:spAutoFit/>
          </a:bodyPr>
          <a:lstStyle/>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Denise never found her husband again and eventually had to accept that he had been killed. As a Christian, Denise struggled to forgive the people in her village who had played a part in the genocide. It has become her life’s mission to work with Hutu and Tutsi people to support healing, forgiveness and reconciliation.</a:t>
            </a:r>
          </a:p>
          <a:p>
            <a:pPr lvl="0" eaLnBrk="0" fontAlgn="base" hangingPunct="0">
              <a:spcBef>
                <a:spcPct val="0"/>
              </a:spcBef>
              <a:spcAft>
                <a:spcPct val="0"/>
              </a:spcAft>
            </a:pPr>
            <a:endParaRPr lang="en-US" sz="2000" dirty="0"/>
          </a:p>
        </p:txBody>
      </p:sp>
      <p:pic>
        <p:nvPicPr>
          <p:cNvPr id="3" name="Picture 2">
            <a:extLst>
              <a:ext uri="{FF2B5EF4-FFF2-40B4-BE49-F238E27FC236}">
                <a16:creationId xmlns:a16="http://schemas.microsoft.com/office/drawing/2014/main" id="{B5C7BEEE-C198-1A1B-54B1-E9B8998ED4AE}"/>
              </a:ext>
            </a:extLst>
          </p:cNvPr>
          <p:cNvPicPr>
            <a:picLocks noChangeAspect="1"/>
          </p:cNvPicPr>
          <p:nvPr/>
        </p:nvPicPr>
        <p:blipFill>
          <a:blip r:embed="rId4"/>
          <a:stretch>
            <a:fillRect/>
          </a:stretch>
        </p:blipFill>
        <p:spPr>
          <a:xfrm>
            <a:off x="8171012" y="2141139"/>
            <a:ext cx="3115647" cy="3001311"/>
          </a:xfrm>
          <a:prstGeom prst="rect">
            <a:avLst/>
          </a:prstGeom>
        </p:spPr>
      </p:pic>
    </p:spTree>
    <p:extLst>
      <p:ext uri="{BB962C8B-B14F-4D97-AF65-F5344CB8AC3E}">
        <p14:creationId xmlns:p14="http://schemas.microsoft.com/office/powerpoint/2010/main" val="2351061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288861"/>
            <a:ext cx="11337925" cy="828675"/>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401638" y="387350"/>
            <a:ext cx="10837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GB" altLang="en-US" sz="3200" b="1" dirty="0">
                <a:solidFill>
                  <a:schemeClr val="bg1"/>
                </a:solidFill>
                <a:latin typeface="Arial" panose="020B0604020202020204" pitchFamily="34" charset="0"/>
                <a:cs typeface="Arial" panose="020B0604020202020204" pitchFamily="34" charset="0"/>
              </a:rPr>
              <a:t>Holocaust Memorial Day</a:t>
            </a:r>
          </a:p>
        </p:txBody>
      </p:sp>
      <p:pic>
        <p:nvPicPr>
          <p:cNvPr id="12293" name="Picture 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44288" y="288861"/>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2" name="TextBox 1"/>
          <p:cNvSpPr txBox="1"/>
          <p:nvPr/>
        </p:nvSpPr>
        <p:spPr>
          <a:xfrm>
            <a:off x="5406599" y="2970931"/>
            <a:ext cx="5504840" cy="1200329"/>
          </a:xfrm>
          <a:prstGeom prst="rect">
            <a:avLst/>
          </a:prstGeom>
          <a:noFill/>
        </p:spPr>
        <p:txBody>
          <a:bodyPr wrap="square" rtlCol="0">
            <a:spAutoFit/>
          </a:bodyPr>
          <a:lstStyle/>
          <a:p>
            <a:pPr algn="ctr"/>
            <a:r>
              <a:rPr lang="en-US" sz="3600" b="1" dirty="0">
                <a:solidFill>
                  <a:srgbClr val="7030A0"/>
                </a:solidFill>
                <a:latin typeface="Arial" panose="020B0604020202020204" pitchFamily="34" charset="0"/>
                <a:cs typeface="Arial" panose="020B0604020202020204" pitchFamily="34" charset="0"/>
              </a:rPr>
              <a:t>Days to Remember </a:t>
            </a:r>
            <a:r>
              <a:rPr lang="en-US" sz="3600" dirty="0">
                <a:solidFill>
                  <a:srgbClr val="7030A0"/>
                </a:solidFill>
                <a:latin typeface="Arial" panose="020B0604020202020204" pitchFamily="34" charset="0"/>
                <a:cs typeface="Arial" panose="020B0604020202020204" pitchFamily="34" charset="0"/>
              </a:rPr>
              <a:t>and Discrimination </a:t>
            </a:r>
            <a:r>
              <a:rPr lang="en-US" sz="3600" b="1" dirty="0">
                <a:solidFill>
                  <a:srgbClr val="7030A0"/>
                </a:solidFill>
                <a:latin typeface="Arial" panose="020B0604020202020204" pitchFamily="34" charset="0"/>
                <a:cs typeface="Arial" panose="020B0604020202020204" pitchFamily="34" charset="0"/>
              </a:rPr>
              <a:t>Today</a:t>
            </a:r>
            <a:r>
              <a:rPr lang="en-US" sz="3600" dirty="0">
                <a:solidFill>
                  <a:srgbClr val="7030A0"/>
                </a:solidFill>
                <a:latin typeface="Arial" panose="020B0604020202020204" pitchFamily="34" charset="0"/>
                <a:cs typeface="Arial" panose="020B0604020202020204" pitchFamily="34" charset="0"/>
              </a:rPr>
              <a:t> </a:t>
            </a:r>
            <a:endParaRPr lang="en-GB" sz="3600" dirty="0">
              <a:solidFill>
                <a:srgbClr val="7030A0"/>
              </a:solidFill>
              <a:latin typeface="Arial" panose="020B0604020202020204" pitchFamily="34" charset="0"/>
              <a:cs typeface="Arial" panose="020B0604020202020204" pitchFamily="34" charset="0"/>
            </a:endParaRPr>
          </a:p>
        </p:txBody>
      </p:sp>
      <p:pic>
        <p:nvPicPr>
          <p:cNvPr id="1026" name="Picture 2" descr="HMD logo white space large.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87076" y="1479868"/>
            <a:ext cx="3138963" cy="4182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2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210447" y="488348"/>
            <a:ext cx="11025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b="1" dirty="0">
                <a:solidFill>
                  <a:schemeClr val="bg1"/>
                </a:solidFill>
                <a:latin typeface="Arial" panose="020B0604020202020204" pitchFamily="34" charset="0"/>
                <a:cs typeface="Arial" panose="020B0604020202020204" pitchFamily="34" charset="0"/>
              </a:rPr>
              <a:t>The artefact – Rwanda National Identity Card from around 1994 </a:t>
            </a:r>
            <a:endParaRPr lang="en-GB" altLang="en-US"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3" name="Picture 2">
            <a:extLst>
              <a:ext uri="{FF2B5EF4-FFF2-40B4-BE49-F238E27FC236}">
                <a16:creationId xmlns:a16="http://schemas.microsoft.com/office/drawing/2014/main" id="{B0E8DC9C-D7BE-3833-41A3-187A2C39CD46}"/>
              </a:ext>
            </a:extLst>
          </p:cNvPr>
          <p:cNvPicPr>
            <a:picLocks noChangeAspect="1"/>
          </p:cNvPicPr>
          <p:nvPr/>
        </p:nvPicPr>
        <p:blipFill>
          <a:blip r:embed="rId4"/>
          <a:stretch>
            <a:fillRect/>
          </a:stretch>
        </p:blipFill>
        <p:spPr>
          <a:xfrm rot="16200000">
            <a:off x="3828278" y="320688"/>
            <a:ext cx="4793860" cy="6858000"/>
          </a:xfrm>
          <a:prstGeom prst="rect">
            <a:avLst/>
          </a:prstGeom>
        </p:spPr>
      </p:pic>
      <p:sp>
        <p:nvSpPr>
          <p:cNvPr id="4" name="TextBox 3">
            <a:extLst>
              <a:ext uri="{FF2B5EF4-FFF2-40B4-BE49-F238E27FC236}">
                <a16:creationId xmlns:a16="http://schemas.microsoft.com/office/drawing/2014/main" id="{F8A775DC-EB58-D2D8-A722-A0DA3BF2CC3F}"/>
              </a:ext>
            </a:extLst>
          </p:cNvPr>
          <p:cNvSpPr txBox="1"/>
          <p:nvPr/>
        </p:nvSpPr>
        <p:spPr>
          <a:xfrm>
            <a:off x="4035144" y="6285984"/>
            <a:ext cx="4383687" cy="379228"/>
          </a:xfrm>
          <a:prstGeom prst="rect">
            <a:avLst/>
          </a:prstGeom>
          <a:solidFill>
            <a:srgbClr val="93268F"/>
          </a:solidFill>
        </p:spPr>
        <p:txBody>
          <a:bodyPr wrap="square" rtlCol="0">
            <a:spAutoFit/>
          </a:bodyPr>
          <a:lstStyle/>
          <a:p>
            <a:r>
              <a:rPr lang="en-US" dirty="0">
                <a:solidFill>
                  <a:schemeClr val="bg1"/>
                </a:solidFill>
              </a:rPr>
              <a:t>Image from the Genocide Archive of Rwanda </a:t>
            </a:r>
            <a:endParaRPr lang="en-GB" dirty="0">
              <a:solidFill>
                <a:schemeClr val="bg1"/>
              </a:solidFill>
            </a:endParaRPr>
          </a:p>
        </p:txBody>
      </p:sp>
    </p:spTree>
    <p:extLst>
      <p:ext uri="{BB962C8B-B14F-4D97-AF65-F5344CB8AC3E}">
        <p14:creationId xmlns:p14="http://schemas.microsoft.com/office/powerpoint/2010/main" val="731047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7"/>
            <a:ext cx="11337925" cy="828675"/>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259055" y="478164"/>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800" b="1" dirty="0">
                <a:solidFill>
                  <a:schemeClr val="bg1"/>
                </a:solidFill>
                <a:latin typeface="Arial" panose="020B0604020202020204" pitchFamily="34" charset="0"/>
                <a:cs typeface="Arial" panose="020B0604020202020204" pitchFamily="34" charset="0"/>
              </a:rPr>
              <a:t>11 July 1995 - the start of the genocide in Srebrenica</a:t>
            </a:r>
            <a:endParaRPr lang="en-GB" altLang="en-US" sz="28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20476" y="325437"/>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12" name="TextBox 11">
            <a:extLst>
              <a:ext uri="{FF2B5EF4-FFF2-40B4-BE49-F238E27FC236}">
                <a16:creationId xmlns:a16="http://schemas.microsoft.com/office/drawing/2014/main" id="{CD4DA79E-1C55-B479-A75A-BEC4DA7E874D}"/>
              </a:ext>
            </a:extLst>
          </p:cNvPr>
          <p:cNvSpPr txBox="1"/>
          <p:nvPr/>
        </p:nvSpPr>
        <p:spPr>
          <a:xfrm>
            <a:off x="259055" y="1296988"/>
            <a:ext cx="5915025" cy="4893647"/>
          </a:xfrm>
          <a:prstGeom prst="rect">
            <a:avLst/>
          </a:prstGeom>
          <a:noFill/>
        </p:spPr>
        <p:txBody>
          <a:bodyPr wrap="square" rtlCol="0">
            <a:spAutoFit/>
          </a:bodyPr>
          <a:lstStyle/>
          <a:p>
            <a:pPr lvl="0" eaLnBrk="0" fontAlgn="base" hangingPunct="0">
              <a:spcBef>
                <a:spcPct val="0"/>
              </a:spcBef>
              <a:spcAft>
                <a:spcPct val="0"/>
              </a:spcAft>
            </a:pPr>
            <a:r>
              <a:rPr lang="en-US" sz="2400" dirty="0"/>
              <a:t>Srebrenica (pronounced Sreb-ren-eet-za) is a town in eastern Bosnia. During the Bosnian War which started in 1992, it became a ‘safe zone’, protected by UN peacekeepers. Many thousands of Bosnian Muslims came to Srebrenica to try and escape Bosnian Serb forces who were attacking them. </a:t>
            </a:r>
          </a:p>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Bosnian Muslims had been targeted in the years leading up to this day, by being imprisoned in concentration camps, beaten, driven from their homes, arrested and killed – simply for being Muslims.</a:t>
            </a:r>
          </a:p>
        </p:txBody>
      </p:sp>
      <p:pic>
        <p:nvPicPr>
          <p:cNvPr id="3" name="Picture 2">
            <a:extLst>
              <a:ext uri="{FF2B5EF4-FFF2-40B4-BE49-F238E27FC236}">
                <a16:creationId xmlns:a16="http://schemas.microsoft.com/office/drawing/2014/main" id="{D4F71CC1-9606-94D7-43F3-218FFD87F899}"/>
              </a:ext>
            </a:extLst>
          </p:cNvPr>
          <p:cNvPicPr>
            <a:picLocks noChangeAspect="1"/>
          </p:cNvPicPr>
          <p:nvPr/>
        </p:nvPicPr>
        <p:blipFill>
          <a:blip r:embed="rId4"/>
          <a:stretch>
            <a:fillRect/>
          </a:stretch>
        </p:blipFill>
        <p:spPr>
          <a:xfrm>
            <a:off x="6503943" y="2158758"/>
            <a:ext cx="5358194" cy="3512033"/>
          </a:xfrm>
          <a:prstGeom prst="rect">
            <a:avLst/>
          </a:prstGeom>
        </p:spPr>
      </p:pic>
    </p:spTree>
    <p:extLst>
      <p:ext uri="{BB962C8B-B14F-4D97-AF65-F5344CB8AC3E}">
        <p14:creationId xmlns:p14="http://schemas.microsoft.com/office/powerpoint/2010/main" val="3938174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0D7384-98A9-1C1F-1179-A7D550CD005C}"/>
              </a:ext>
            </a:extLst>
          </p:cNvPr>
          <p:cNvPicPr>
            <a:picLocks noChangeAspect="1"/>
          </p:cNvPicPr>
          <p:nvPr/>
        </p:nvPicPr>
        <p:blipFill rotWithShape="1">
          <a:blip r:embed="rId2">
            <a:alphaModFix amt="14000"/>
          </a:blip>
          <a:srcRect b="7514"/>
          <a:stretch/>
        </p:blipFill>
        <p:spPr>
          <a:xfrm>
            <a:off x="-1" y="-70883"/>
            <a:ext cx="12533243" cy="7597633"/>
          </a:xfrm>
          <a:prstGeom prst="rect">
            <a:avLst/>
          </a:prstGeom>
        </p:spPr>
      </p:pic>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311918" y="1522179"/>
            <a:ext cx="11248205" cy="3877985"/>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However, despite the UN protections in place, in July 1995 Bosnian Serb forces began advancing on Srebrenica firing guns and taking some UN peacekeepers hostage. </a:t>
            </a:r>
          </a:p>
          <a:p>
            <a:pPr marL="342900" lvl="0" indent="-342900" eaLnBrk="0" fontAlgn="base" hangingPunct="0">
              <a:spcBef>
                <a:spcPts val="600"/>
              </a:spcBef>
              <a:spcAft>
                <a:spcPts val="600"/>
              </a:spcAft>
              <a:buFont typeface="Arial" panose="020B0604020202020204" pitchFamily="34" charset="0"/>
              <a:buChar char="•"/>
            </a:pPr>
            <a:r>
              <a:rPr lang="en-US" sz="2400" dirty="0"/>
              <a:t>On </a:t>
            </a:r>
            <a:r>
              <a:rPr lang="en-US" sz="2400" b="1" dirty="0"/>
              <a:t>11 July </a:t>
            </a:r>
            <a:r>
              <a:rPr lang="en-US" sz="2400" dirty="0"/>
              <a:t>they captured the town. On 12 July they separated out men and boys over the age of 12, and forcibly removed the women and children on overcrowded trucks and buses. On 13 July the killings began. </a:t>
            </a:r>
          </a:p>
          <a:p>
            <a:pPr marL="342900" lvl="0" indent="-342900" eaLnBrk="0" fontAlgn="base" hangingPunct="0">
              <a:spcBef>
                <a:spcPts val="600"/>
              </a:spcBef>
              <a:spcAft>
                <a:spcPts val="600"/>
              </a:spcAft>
              <a:buFont typeface="Arial" panose="020B0604020202020204" pitchFamily="34" charset="0"/>
              <a:buChar char="•"/>
            </a:pPr>
            <a:r>
              <a:rPr lang="en-US" sz="2400" dirty="0"/>
              <a:t>Over the next 72 hours more than </a:t>
            </a:r>
            <a:r>
              <a:rPr lang="en-US" sz="2400" b="1" dirty="0"/>
              <a:t>8,000 Muslim men and boys</a:t>
            </a:r>
            <a:r>
              <a:rPr lang="en-US" sz="2400" dirty="0"/>
              <a:t> were shot dead. Their bodies were bulldozed into mass graves and concealed. </a:t>
            </a:r>
          </a:p>
          <a:p>
            <a:pPr marL="342900" lvl="0" indent="-342900" eaLnBrk="0" fontAlgn="base" hangingPunct="0">
              <a:spcBef>
                <a:spcPts val="600"/>
              </a:spcBef>
              <a:spcAft>
                <a:spcPts val="600"/>
              </a:spcAft>
              <a:buFont typeface="Arial" panose="020B0604020202020204" pitchFamily="34" charset="0"/>
              <a:buChar char="•"/>
            </a:pPr>
            <a:r>
              <a:rPr lang="en-US" sz="2400" dirty="0"/>
              <a:t>The genocide at Srebrenica is the largest incidence of mass-murder in Europe since World War Two.</a:t>
            </a:r>
            <a:endParaRPr lang="en-US" altLang="en-US" sz="2400" dirty="0">
              <a:solidFill>
                <a:srgbClr val="222222"/>
              </a:solidFill>
              <a:latin typeface="Arial" panose="020B0604020202020204" pitchFamily="34" charset="0"/>
              <a:cs typeface="Arial" panose="020B0604020202020204" pitchFamily="34" charset="0"/>
            </a:endParaRPr>
          </a:p>
        </p:txBody>
      </p:sp>
      <p:sp>
        <p:nvSpPr>
          <p:cNvPr id="3" name="TextBox 33">
            <a:extLst>
              <a:ext uri="{FF2B5EF4-FFF2-40B4-BE49-F238E27FC236}">
                <a16:creationId xmlns:a16="http://schemas.microsoft.com/office/drawing/2014/main" id="{127918A9-4B5E-6DF8-CD4C-47C4A6925D86}"/>
              </a:ext>
            </a:extLst>
          </p:cNvPr>
          <p:cNvSpPr txBox="1">
            <a:spLocks noChangeArrowheads="1"/>
          </p:cNvSpPr>
          <p:nvPr/>
        </p:nvSpPr>
        <p:spPr bwMode="auto">
          <a:xfrm>
            <a:off x="259055" y="478164"/>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800" b="1" dirty="0">
                <a:solidFill>
                  <a:schemeClr val="bg1"/>
                </a:solidFill>
                <a:latin typeface="Arial" panose="020B0604020202020204" pitchFamily="34" charset="0"/>
                <a:cs typeface="Arial" panose="020B0604020202020204" pitchFamily="34" charset="0"/>
              </a:rPr>
              <a:t>11 July 1995 - the start of the genocide in Srebrenica</a:t>
            </a:r>
            <a:endParaRPr lang="en-GB" altLang="en-US" sz="2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3958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157162" y="455058"/>
            <a:ext cx="1127125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a:cs typeface="Arial"/>
              </a:rPr>
              <a:t>The individual - Sabina</a:t>
            </a:r>
            <a:r>
              <a:rPr lang="en-US" sz="3000" b="1" dirty="0">
                <a:solidFill>
                  <a:schemeClr val="bg1"/>
                </a:solidFill>
                <a:latin typeface="Arial"/>
                <a:cs typeface="Calibri"/>
              </a:rPr>
              <a:t> Kadić-Mackenzie</a:t>
            </a:r>
            <a:endParaRPr lang="en-GB" altLang="en-US" sz="3000" b="1" dirty="0">
              <a:solidFill>
                <a:schemeClr val="bg1"/>
              </a:solidFill>
              <a:latin typeface="Arial"/>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9" name="TextBox 8">
            <a:extLst>
              <a:ext uri="{FF2B5EF4-FFF2-40B4-BE49-F238E27FC236}">
                <a16:creationId xmlns:a16="http://schemas.microsoft.com/office/drawing/2014/main" id="{59971B92-F22C-796B-7B24-8BB4C4C5E183}"/>
              </a:ext>
            </a:extLst>
          </p:cNvPr>
          <p:cNvSpPr txBox="1"/>
          <p:nvPr/>
        </p:nvSpPr>
        <p:spPr>
          <a:xfrm>
            <a:off x="597891" y="1538465"/>
            <a:ext cx="5495965" cy="4832092"/>
          </a:xfrm>
          <a:prstGeom prst="rect">
            <a:avLst/>
          </a:prstGeom>
          <a:noFill/>
          <a:ln w="57150">
            <a:solidFill>
              <a:srgbClr val="93268F"/>
            </a:solidFill>
          </a:ln>
        </p:spPr>
        <p:txBody>
          <a:bodyPr wrap="square" lIns="91440" tIns="45720" rIns="91440" bIns="45720" rtlCol="0" anchor="t">
            <a:spAutoFit/>
          </a:bodyPr>
          <a:lstStyle/>
          <a:p>
            <a:pPr lvl="0" eaLnBrk="0" fontAlgn="base" hangingPunct="0">
              <a:spcBef>
                <a:spcPct val="0"/>
              </a:spcBef>
              <a:spcAft>
                <a:spcPct val="0"/>
              </a:spcAft>
            </a:pPr>
            <a:endParaRPr lang="en-US" sz="2400" dirty="0">
              <a:highlight>
                <a:srgbClr val="FFFF00"/>
              </a:highlight>
              <a:cs typeface="Calibri"/>
            </a:endParaRPr>
          </a:p>
          <a:p>
            <a:pPr eaLnBrk="0" fontAlgn="base" hangingPunct="0">
              <a:spcBef>
                <a:spcPct val="0"/>
              </a:spcBef>
              <a:spcAft>
                <a:spcPct val="0"/>
              </a:spcAft>
            </a:pPr>
            <a:r>
              <a:rPr lang="en-US" sz="2400" dirty="0">
                <a:latin typeface="Calibri"/>
                <a:cs typeface="Arial"/>
              </a:rPr>
              <a:t>Sabina Kadić-Mackenzie left Bosnia and Herzegovina after the invasion of Serbian troops sparked an escalation of violence and tensions towards the Muslim population.  After seeking refuge in Slovenia, she came to Scotland in 2002 where she met her husband and had two children. Sabina is now </a:t>
            </a:r>
            <a:r>
              <a:rPr lang="en-US" sz="2400">
                <a:latin typeface="Calibri"/>
                <a:cs typeface="Arial"/>
              </a:rPr>
              <a:t>the Vice Chair of Beyond Srebrenica, a charity dedicated to raising awareness of the Bosnian genocide in Scotland.</a:t>
            </a:r>
          </a:p>
          <a:p>
            <a:pPr eaLnBrk="0" fontAlgn="base" hangingPunct="0">
              <a:spcBef>
                <a:spcPct val="0"/>
              </a:spcBef>
              <a:spcAft>
                <a:spcPct val="0"/>
              </a:spcAft>
            </a:pPr>
            <a:endParaRPr lang="en-US" sz="2000" dirty="0">
              <a:cs typeface="Calibri" panose="020F0502020204030204"/>
            </a:endParaRPr>
          </a:p>
        </p:txBody>
      </p:sp>
      <p:pic>
        <p:nvPicPr>
          <p:cNvPr id="2" name="Picture 1" descr="A person sitting at a table&#10;&#10;Description automatically generated">
            <a:extLst>
              <a:ext uri="{FF2B5EF4-FFF2-40B4-BE49-F238E27FC236}">
                <a16:creationId xmlns:a16="http://schemas.microsoft.com/office/drawing/2014/main" id="{5DCE025A-AA07-D14E-4AED-23EF42031519}"/>
              </a:ext>
            </a:extLst>
          </p:cNvPr>
          <p:cNvPicPr>
            <a:picLocks noChangeAspect="1"/>
          </p:cNvPicPr>
          <p:nvPr/>
        </p:nvPicPr>
        <p:blipFill>
          <a:blip r:embed="rId4"/>
          <a:stretch>
            <a:fillRect/>
          </a:stretch>
        </p:blipFill>
        <p:spPr>
          <a:xfrm>
            <a:off x="6692747" y="2195723"/>
            <a:ext cx="4902507" cy="3228555"/>
          </a:xfrm>
          <a:prstGeom prst="rect">
            <a:avLst/>
          </a:prstGeom>
        </p:spPr>
      </p:pic>
    </p:spTree>
    <p:extLst>
      <p:ext uri="{BB962C8B-B14F-4D97-AF65-F5344CB8AC3E}">
        <p14:creationId xmlns:p14="http://schemas.microsoft.com/office/powerpoint/2010/main" val="1156678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artefact – The stopped watches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3" name="Picture 2">
            <a:extLst>
              <a:ext uri="{FF2B5EF4-FFF2-40B4-BE49-F238E27FC236}">
                <a16:creationId xmlns:a16="http://schemas.microsoft.com/office/drawing/2014/main" id="{4452F19F-6BD5-3DC3-CBAA-9E9733CD44F8}"/>
              </a:ext>
            </a:extLst>
          </p:cNvPr>
          <p:cNvPicPr>
            <a:picLocks noChangeAspect="1"/>
          </p:cNvPicPr>
          <p:nvPr/>
        </p:nvPicPr>
        <p:blipFill>
          <a:blip r:embed="rId4"/>
          <a:stretch>
            <a:fillRect/>
          </a:stretch>
        </p:blipFill>
        <p:spPr>
          <a:xfrm rot="16200000">
            <a:off x="747691" y="1850305"/>
            <a:ext cx="4007702" cy="4033839"/>
          </a:xfrm>
          <a:prstGeom prst="rect">
            <a:avLst/>
          </a:prstGeom>
        </p:spPr>
      </p:pic>
      <p:pic>
        <p:nvPicPr>
          <p:cNvPr id="5" name="Picture 4">
            <a:extLst>
              <a:ext uri="{FF2B5EF4-FFF2-40B4-BE49-F238E27FC236}">
                <a16:creationId xmlns:a16="http://schemas.microsoft.com/office/drawing/2014/main" id="{9AD35A55-D5A8-3FF5-9E0A-39367D58C8E5}"/>
              </a:ext>
            </a:extLst>
          </p:cNvPr>
          <p:cNvPicPr>
            <a:picLocks noChangeAspect="1"/>
          </p:cNvPicPr>
          <p:nvPr/>
        </p:nvPicPr>
        <p:blipFill>
          <a:blip r:embed="rId5"/>
          <a:stretch>
            <a:fillRect/>
          </a:stretch>
        </p:blipFill>
        <p:spPr>
          <a:xfrm rot="16200000">
            <a:off x="4494213" y="2684514"/>
            <a:ext cx="4699002" cy="2349501"/>
          </a:xfrm>
          <a:prstGeom prst="rect">
            <a:avLst/>
          </a:prstGeom>
        </p:spPr>
      </p:pic>
      <p:sp>
        <p:nvSpPr>
          <p:cNvPr id="7" name="TextBox 6">
            <a:extLst>
              <a:ext uri="{FF2B5EF4-FFF2-40B4-BE49-F238E27FC236}">
                <a16:creationId xmlns:a16="http://schemas.microsoft.com/office/drawing/2014/main" id="{395EC2E9-A171-75DA-B2DB-1983FA146B4D}"/>
              </a:ext>
            </a:extLst>
          </p:cNvPr>
          <p:cNvSpPr txBox="1"/>
          <p:nvPr/>
        </p:nvSpPr>
        <p:spPr>
          <a:xfrm>
            <a:off x="9056041" y="3497893"/>
            <a:ext cx="2683522" cy="369332"/>
          </a:xfrm>
          <a:prstGeom prst="rect">
            <a:avLst/>
          </a:prstGeom>
          <a:solidFill>
            <a:srgbClr val="93268F"/>
          </a:solidFill>
        </p:spPr>
        <p:txBody>
          <a:bodyPr wrap="square" rtlCol="0">
            <a:spAutoFit/>
          </a:bodyPr>
          <a:lstStyle/>
          <a:p>
            <a:r>
              <a:rPr lang="en-US" dirty="0">
                <a:solidFill>
                  <a:schemeClr val="bg1"/>
                </a:solidFill>
              </a:rPr>
              <a:t>Photographs by Abi Carter </a:t>
            </a:r>
            <a:endParaRPr lang="en-GB" dirty="0">
              <a:solidFill>
                <a:schemeClr val="bg1"/>
              </a:solidFill>
            </a:endParaRPr>
          </a:p>
        </p:txBody>
      </p:sp>
      <p:pic>
        <p:nvPicPr>
          <p:cNvPr id="9" name="Picture 8">
            <a:extLst>
              <a:ext uri="{FF2B5EF4-FFF2-40B4-BE49-F238E27FC236}">
                <a16:creationId xmlns:a16="http://schemas.microsoft.com/office/drawing/2014/main" id="{791C8536-7032-ACEA-BA7B-AE14C0FA9E33}"/>
              </a:ext>
            </a:extLst>
          </p:cNvPr>
          <p:cNvPicPr>
            <a:picLocks noChangeAspect="1"/>
          </p:cNvPicPr>
          <p:nvPr/>
        </p:nvPicPr>
        <p:blipFill>
          <a:blip r:embed="rId6"/>
          <a:stretch>
            <a:fillRect/>
          </a:stretch>
        </p:blipFill>
        <p:spPr>
          <a:xfrm>
            <a:off x="9819467" y="5390751"/>
            <a:ext cx="2143125" cy="714375"/>
          </a:xfrm>
          <a:prstGeom prst="rect">
            <a:avLst/>
          </a:prstGeom>
        </p:spPr>
      </p:pic>
      <p:pic>
        <p:nvPicPr>
          <p:cNvPr id="12" name="Picture 11">
            <a:extLst>
              <a:ext uri="{FF2B5EF4-FFF2-40B4-BE49-F238E27FC236}">
                <a16:creationId xmlns:a16="http://schemas.microsoft.com/office/drawing/2014/main" id="{AE45E8AA-41B5-6964-8EC4-70E57FEF0A1C}"/>
              </a:ext>
            </a:extLst>
          </p:cNvPr>
          <p:cNvPicPr>
            <a:picLocks noChangeAspect="1"/>
          </p:cNvPicPr>
          <p:nvPr/>
        </p:nvPicPr>
        <p:blipFill>
          <a:blip r:embed="rId7"/>
          <a:stretch>
            <a:fillRect/>
          </a:stretch>
        </p:blipFill>
        <p:spPr>
          <a:xfrm>
            <a:off x="8456432" y="6141435"/>
            <a:ext cx="3670158" cy="626859"/>
          </a:xfrm>
          <a:prstGeom prst="rect">
            <a:avLst/>
          </a:prstGeom>
        </p:spPr>
      </p:pic>
    </p:spTree>
    <p:extLst>
      <p:ext uri="{BB962C8B-B14F-4D97-AF65-F5344CB8AC3E}">
        <p14:creationId xmlns:p14="http://schemas.microsoft.com/office/powerpoint/2010/main" val="3382033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8"/>
            <a:ext cx="11337925" cy="93975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1191" y="325438"/>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12" name="TextBox 11">
            <a:extLst>
              <a:ext uri="{FF2B5EF4-FFF2-40B4-BE49-F238E27FC236}">
                <a16:creationId xmlns:a16="http://schemas.microsoft.com/office/drawing/2014/main" id="{CD4DA79E-1C55-B479-A75A-BEC4DA7E874D}"/>
              </a:ext>
            </a:extLst>
          </p:cNvPr>
          <p:cNvSpPr txBox="1"/>
          <p:nvPr/>
        </p:nvSpPr>
        <p:spPr>
          <a:xfrm>
            <a:off x="226719" y="1383940"/>
            <a:ext cx="11337925" cy="2677656"/>
          </a:xfrm>
          <a:prstGeom prst="rect">
            <a:avLst/>
          </a:prstGeom>
          <a:noFill/>
        </p:spPr>
        <p:txBody>
          <a:bodyPr wrap="square" rtlCol="0">
            <a:spAutoFit/>
          </a:bodyPr>
          <a:lstStyle/>
          <a:p>
            <a:pPr lvl="0" eaLnBrk="0" fontAlgn="base" hangingPunct="0">
              <a:spcBef>
                <a:spcPct val="0"/>
              </a:spcBef>
              <a:spcAft>
                <a:spcPct val="0"/>
              </a:spcAft>
            </a:pPr>
            <a:r>
              <a:rPr lang="en-US" sz="2400" dirty="0"/>
              <a:t>On </a:t>
            </a:r>
            <a:r>
              <a:rPr lang="en-US" sz="2400" b="1" dirty="0"/>
              <a:t>4 March 2009</a:t>
            </a:r>
            <a:r>
              <a:rPr lang="en-US" sz="2400" dirty="0"/>
              <a:t>, an arrest warrant was issued for Omar al-Bashir, who was the President of Sudan at the time. It came from the International Criminal Court and accused him of committing war crimes and crimes against humanity in Darfur. Later he was also accused of genocide. </a:t>
            </a:r>
          </a:p>
          <a:p>
            <a:pPr lvl="0" eaLnBrk="0" fontAlgn="base" hangingPunct="0">
              <a:spcBef>
                <a:spcPct val="0"/>
              </a:spcBef>
              <a:spcAft>
                <a:spcPct val="0"/>
              </a:spcAft>
            </a:pPr>
            <a:r>
              <a:rPr lang="en-US" sz="2400" dirty="0"/>
              <a:t>Darfur is a region of Sudan – a large country in Northeast Africa. The area is home to more than 100 different tribes. Some Sudanese people are African-Sudanese and have dark skin, and some are Arab-Sudanese and have lighter skin. </a:t>
            </a:r>
          </a:p>
        </p:txBody>
      </p:sp>
      <p:pic>
        <p:nvPicPr>
          <p:cNvPr id="4" name="Picture 3">
            <a:extLst>
              <a:ext uri="{FF2B5EF4-FFF2-40B4-BE49-F238E27FC236}">
                <a16:creationId xmlns:a16="http://schemas.microsoft.com/office/drawing/2014/main" id="{4848E3CB-DF25-1719-6554-47F0D92D6B88}"/>
              </a:ext>
            </a:extLst>
          </p:cNvPr>
          <p:cNvPicPr>
            <a:picLocks noChangeAspect="1"/>
          </p:cNvPicPr>
          <p:nvPr/>
        </p:nvPicPr>
        <p:blipFill>
          <a:blip r:embed="rId4"/>
          <a:stretch>
            <a:fillRect/>
          </a:stretch>
        </p:blipFill>
        <p:spPr>
          <a:xfrm>
            <a:off x="3295742" y="3992584"/>
            <a:ext cx="6679799" cy="2735972"/>
          </a:xfrm>
          <a:prstGeom prst="rect">
            <a:avLst/>
          </a:prstGeom>
        </p:spPr>
      </p:pic>
      <p:sp>
        <p:nvSpPr>
          <p:cNvPr id="2" name="TextBox 33">
            <a:extLst>
              <a:ext uri="{FF2B5EF4-FFF2-40B4-BE49-F238E27FC236}">
                <a16:creationId xmlns:a16="http://schemas.microsoft.com/office/drawing/2014/main" id="{D146366D-972E-E3C0-838F-1D8CA8F558E5}"/>
              </a:ext>
            </a:extLst>
          </p:cNvPr>
          <p:cNvSpPr txBox="1">
            <a:spLocks noChangeArrowheads="1"/>
          </p:cNvSpPr>
          <p:nvPr/>
        </p:nvSpPr>
        <p:spPr bwMode="auto">
          <a:xfrm>
            <a:off x="250031" y="284690"/>
            <a:ext cx="108378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b="1" dirty="0">
                <a:solidFill>
                  <a:schemeClr val="bg1"/>
                </a:solidFill>
              </a:rPr>
              <a:t>4 March 2009 - the International Criminal Court indict Omar al-Bashir for atrocities in Darfur</a:t>
            </a:r>
            <a:endParaRPr lang="en-GB" alt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21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9268E8-005E-50D4-DFB8-CB4B88F32121}"/>
              </a:ext>
            </a:extLst>
          </p:cNvPr>
          <p:cNvPicPr>
            <a:picLocks noChangeAspect="1"/>
          </p:cNvPicPr>
          <p:nvPr/>
        </p:nvPicPr>
        <p:blipFill rotWithShape="1">
          <a:blip r:embed="rId2">
            <a:alphaModFix amt="16000"/>
          </a:blip>
          <a:srcRect b="16541"/>
          <a:stretch/>
        </p:blipFill>
        <p:spPr>
          <a:xfrm>
            <a:off x="-2810811" y="0"/>
            <a:ext cx="20507951" cy="7010400"/>
          </a:xfrm>
          <a:prstGeom prst="rect">
            <a:avLst/>
          </a:prstGeom>
        </p:spPr>
      </p:pic>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250031" y="284690"/>
            <a:ext cx="108378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b="1" dirty="0">
                <a:solidFill>
                  <a:schemeClr val="bg1"/>
                </a:solidFill>
              </a:rPr>
              <a:t>4 March 2009 - the International Criminal Court indict Omar al-Bashir for atrocities in Darfur</a:t>
            </a:r>
            <a:endParaRPr lang="en-GB" altLang="en-US"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365388" y="1391197"/>
            <a:ext cx="11248205" cy="4985980"/>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In 1989 Omar al-Bashir had seized control of the country in a military coup. His government favoured the Arab-Sudanese and gave them better treatment, and discriminated against the African-Sudanese people. This made life much worse in Darfur, where there were already tensions between the different groups. </a:t>
            </a:r>
          </a:p>
          <a:p>
            <a:pPr marL="342900" lvl="0" indent="-342900" eaLnBrk="0" fontAlgn="base" hangingPunct="0">
              <a:spcBef>
                <a:spcPts val="600"/>
              </a:spcBef>
              <a:spcAft>
                <a:spcPts val="600"/>
              </a:spcAft>
              <a:buFont typeface="Arial" panose="020B0604020202020204" pitchFamily="34" charset="0"/>
              <a:buChar char="•"/>
            </a:pPr>
            <a:r>
              <a:rPr lang="en-US" sz="2400" dirty="0"/>
              <a:t>Some African-Sudanese rebels began attacking the government. The government responded by providing funding, weapons and support to Arab-Sudanese militia groups called the Janjaweed – which translates as ‘devils on horseback’. </a:t>
            </a:r>
          </a:p>
          <a:p>
            <a:pPr marL="342900" lvl="0" indent="-342900" eaLnBrk="0" fontAlgn="base" hangingPunct="0">
              <a:spcBef>
                <a:spcPts val="600"/>
              </a:spcBef>
              <a:spcAft>
                <a:spcPts val="600"/>
              </a:spcAft>
              <a:buFont typeface="Arial" panose="020B0604020202020204" pitchFamily="34" charset="0"/>
              <a:buChar char="•"/>
            </a:pPr>
            <a:r>
              <a:rPr lang="en-US" sz="2400" dirty="0"/>
              <a:t>The Janjaweed, often accompanied by Sudanese soldiers, toured Darfur burning villages and killing African-Sudanese people. It is estimated that they murdered between 200,000 – 400,000 people, and left millions homeless and fleeing to neighbouring countries in fear for their lives. </a:t>
            </a:r>
          </a:p>
          <a:p>
            <a:pPr marL="342900" lvl="0" indent="-342900" eaLnBrk="0" fontAlgn="base" hangingPunct="0">
              <a:spcBef>
                <a:spcPts val="600"/>
              </a:spcBef>
              <a:spcAft>
                <a:spcPts val="600"/>
              </a:spcAft>
              <a:buFont typeface="Arial" panose="020B0604020202020204" pitchFamily="34" charset="0"/>
              <a:buChar char="•"/>
            </a:pPr>
            <a:endParaRPr lang="en-US" altLang="en-US" sz="2400" dirty="0">
              <a:solidFill>
                <a:srgbClr val="2222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4496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ECDB64-0C2F-11CC-F6E4-150B6DE45A49}"/>
              </a:ext>
            </a:extLst>
          </p:cNvPr>
          <p:cNvPicPr>
            <a:picLocks noChangeAspect="1"/>
          </p:cNvPicPr>
          <p:nvPr/>
        </p:nvPicPr>
        <p:blipFill rotWithShape="1">
          <a:blip r:embed="rId2">
            <a:alphaModFix amt="16000"/>
          </a:blip>
          <a:srcRect b="16541"/>
          <a:stretch/>
        </p:blipFill>
        <p:spPr>
          <a:xfrm>
            <a:off x="-2663029" y="0"/>
            <a:ext cx="20507951" cy="7010400"/>
          </a:xfrm>
          <a:prstGeom prst="rect">
            <a:avLst/>
          </a:prstGeom>
        </p:spPr>
      </p:pic>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365388" y="1391197"/>
            <a:ext cx="11248205" cy="1569660"/>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After the International Criminal Court indicted Al-Bashir in 2009, he remained in power for another 10 years, and continued to commit violent crimes against people in Darfur and other regions of Sudan. At the time of writing he has not yet been put on trial for the genocide.</a:t>
            </a:r>
            <a:endParaRPr lang="en-US" altLang="en-US" sz="2400" dirty="0">
              <a:solidFill>
                <a:srgbClr val="222222"/>
              </a:solidFill>
              <a:latin typeface="Arial" panose="020B0604020202020204" pitchFamily="34" charset="0"/>
              <a:cs typeface="Arial" panose="020B0604020202020204" pitchFamily="34" charset="0"/>
            </a:endParaRPr>
          </a:p>
        </p:txBody>
      </p:sp>
      <p:sp>
        <p:nvSpPr>
          <p:cNvPr id="3" name="TextBox 33">
            <a:extLst>
              <a:ext uri="{FF2B5EF4-FFF2-40B4-BE49-F238E27FC236}">
                <a16:creationId xmlns:a16="http://schemas.microsoft.com/office/drawing/2014/main" id="{650FD64F-791B-856A-442E-F8C718E6AE85}"/>
              </a:ext>
            </a:extLst>
          </p:cNvPr>
          <p:cNvSpPr txBox="1">
            <a:spLocks noChangeArrowheads="1"/>
          </p:cNvSpPr>
          <p:nvPr/>
        </p:nvSpPr>
        <p:spPr bwMode="auto">
          <a:xfrm>
            <a:off x="250031" y="284690"/>
            <a:ext cx="108378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b="1" dirty="0">
                <a:solidFill>
                  <a:schemeClr val="bg1"/>
                </a:solidFill>
              </a:rPr>
              <a:t>4 March 2009 - the International Criminal Court indict Omar al-Bashir for atrocities in Darfur</a:t>
            </a:r>
            <a:endParaRPr lang="en-GB" alt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66533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individual – El Sadiq ‘Debay’ Manees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9" name="TextBox 8">
            <a:extLst>
              <a:ext uri="{FF2B5EF4-FFF2-40B4-BE49-F238E27FC236}">
                <a16:creationId xmlns:a16="http://schemas.microsoft.com/office/drawing/2014/main" id="{59971B92-F22C-796B-7B24-8BB4C4C5E183}"/>
              </a:ext>
            </a:extLst>
          </p:cNvPr>
          <p:cNvSpPr txBox="1"/>
          <p:nvPr/>
        </p:nvSpPr>
        <p:spPr>
          <a:xfrm>
            <a:off x="878037" y="1979147"/>
            <a:ext cx="6845536" cy="3847207"/>
          </a:xfrm>
          <a:prstGeom prst="rect">
            <a:avLst/>
          </a:prstGeom>
          <a:noFill/>
          <a:ln w="57150">
            <a:solidFill>
              <a:srgbClr val="93268F"/>
            </a:solidFill>
          </a:ln>
        </p:spPr>
        <p:txBody>
          <a:bodyPr wrap="square" rtlCol="0">
            <a:spAutoFit/>
          </a:bodyPr>
          <a:lstStyle/>
          <a:p>
            <a:pPr lvl="0" eaLnBrk="0" fontAlgn="base" hangingPunct="0">
              <a:spcBef>
                <a:spcPct val="0"/>
              </a:spcBef>
              <a:spcAft>
                <a:spcPct val="0"/>
              </a:spcAft>
            </a:pPr>
            <a:endParaRPr lang="en-US" sz="2800" i="1" dirty="0"/>
          </a:p>
          <a:p>
            <a:pPr lvl="0" eaLnBrk="0" fontAlgn="base" hangingPunct="0">
              <a:spcBef>
                <a:spcPct val="0"/>
              </a:spcBef>
              <a:spcAft>
                <a:spcPct val="0"/>
              </a:spcAft>
            </a:pPr>
            <a:r>
              <a:rPr lang="en-US" sz="2400" dirty="0"/>
              <a:t>He had a happy childhood. However, in 2003 the </a:t>
            </a:r>
            <a:r>
              <a:rPr lang="en-US" sz="2400" i="1" dirty="0"/>
              <a:t>Janjaweed</a:t>
            </a:r>
            <a:r>
              <a:rPr lang="en-US" sz="2400" dirty="0"/>
              <a:t> came. Villagers fled to the mountains where they hid for five months before returning, but in December 2003 they were attacked again. Debay says </a:t>
            </a:r>
          </a:p>
          <a:p>
            <a:pPr lvl="0" eaLnBrk="0" fontAlgn="base" hangingPunct="0">
              <a:spcBef>
                <a:spcPct val="0"/>
              </a:spcBef>
              <a:spcAft>
                <a:spcPct val="0"/>
              </a:spcAft>
            </a:pPr>
            <a:r>
              <a:rPr lang="en-US" sz="2400" dirty="0"/>
              <a:t>	</a:t>
            </a:r>
            <a:r>
              <a:rPr lang="en-US" sz="2400" i="1" dirty="0"/>
              <a:t>‘I saw death, bodies and blood everywhere. I 	fled with my sister to the mountains, and we 	moved west.’</a:t>
            </a:r>
          </a:p>
          <a:p>
            <a:pPr lvl="0" eaLnBrk="0" fontAlgn="base" hangingPunct="0">
              <a:spcBef>
                <a:spcPct val="0"/>
              </a:spcBef>
              <a:spcAft>
                <a:spcPct val="0"/>
              </a:spcAft>
            </a:pPr>
            <a:endParaRPr lang="en-US" sz="2400" i="1" dirty="0"/>
          </a:p>
        </p:txBody>
      </p:sp>
      <p:pic>
        <p:nvPicPr>
          <p:cNvPr id="3" name="Picture 2">
            <a:extLst>
              <a:ext uri="{FF2B5EF4-FFF2-40B4-BE49-F238E27FC236}">
                <a16:creationId xmlns:a16="http://schemas.microsoft.com/office/drawing/2014/main" id="{5491A07A-2FD0-3534-1C7C-67D269246B54}"/>
              </a:ext>
            </a:extLst>
          </p:cNvPr>
          <p:cNvPicPr>
            <a:picLocks noChangeAspect="1"/>
          </p:cNvPicPr>
          <p:nvPr/>
        </p:nvPicPr>
        <p:blipFill rotWithShape="1">
          <a:blip r:embed="rId4"/>
          <a:srcRect b="2712"/>
          <a:stretch/>
        </p:blipFill>
        <p:spPr>
          <a:xfrm>
            <a:off x="8601610" y="2499711"/>
            <a:ext cx="1849977" cy="2580425"/>
          </a:xfrm>
          <a:prstGeom prst="rect">
            <a:avLst/>
          </a:prstGeom>
        </p:spPr>
      </p:pic>
    </p:spTree>
    <p:extLst>
      <p:ext uri="{BB962C8B-B14F-4D97-AF65-F5344CB8AC3E}">
        <p14:creationId xmlns:p14="http://schemas.microsoft.com/office/powerpoint/2010/main" val="2336474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artefact – The children’s drawings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4" name="Picture 3">
            <a:extLst>
              <a:ext uri="{FF2B5EF4-FFF2-40B4-BE49-F238E27FC236}">
                <a16:creationId xmlns:a16="http://schemas.microsoft.com/office/drawing/2014/main" id="{1ABD1FB5-6910-EFC8-9534-E18BB466AA80}"/>
              </a:ext>
            </a:extLst>
          </p:cNvPr>
          <p:cNvPicPr>
            <a:picLocks noChangeAspect="1"/>
          </p:cNvPicPr>
          <p:nvPr/>
        </p:nvPicPr>
        <p:blipFill>
          <a:blip r:embed="rId4"/>
          <a:stretch>
            <a:fillRect/>
          </a:stretch>
        </p:blipFill>
        <p:spPr>
          <a:xfrm rot="16200000">
            <a:off x="2610590" y="591696"/>
            <a:ext cx="4076700" cy="6181725"/>
          </a:xfrm>
          <a:prstGeom prst="rect">
            <a:avLst/>
          </a:prstGeom>
        </p:spPr>
      </p:pic>
      <p:sp>
        <p:nvSpPr>
          <p:cNvPr id="5" name="TextBox 4">
            <a:extLst>
              <a:ext uri="{FF2B5EF4-FFF2-40B4-BE49-F238E27FC236}">
                <a16:creationId xmlns:a16="http://schemas.microsoft.com/office/drawing/2014/main" id="{61315941-A943-EA3C-1D74-B565165319EC}"/>
              </a:ext>
            </a:extLst>
          </p:cNvPr>
          <p:cNvSpPr txBox="1"/>
          <p:nvPr/>
        </p:nvSpPr>
        <p:spPr>
          <a:xfrm>
            <a:off x="8496748" y="3557848"/>
            <a:ext cx="2683522" cy="369332"/>
          </a:xfrm>
          <a:prstGeom prst="rect">
            <a:avLst/>
          </a:prstGeom>
          <a:solidFill>
            <a:srgbClr val="93268F"/>
          </a:solidFill>
        </p:spPr>
        <p:txBody>
          <a:bodyPr wrap="square" rtlCol="0">
            <a:spAutoFit/>
          </a:bodyPr>
          <a:lstStyle/>
          <a:p>
            <a:r>
              <a:rPr lang="en-US" dirty="0">
                <a:solidFill>
                  <a:schemeClr val="bg1"/>
                </a:solidFill>
              </a:rPr>
              <a:t>Image from Waging Peace</a:t>
            </a:r>
            <a:endParaRPr lang="en-GB" dirty="0">
              <a:solidFill>
                <a:schemeClr val="bg1"/>
              </a:solidFill>
            </a:endParaRPr>
          </a:p>
        </p:txBody>
      </p:sp>
    </p:spTree>
    <p:extLst>
      <p:ext uri="{BB962C8B-B14F-4D97-AF65-F5344CB8AC3E}">
        <p14:creationId xmlns:p14="http://schemas.microsoft.com/office/powerpoint/2010/main" val="1524182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249238"/>
            <a:ext cx="11337925" cy="82867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401638" y="401965"/>
            <a:ext cx="1083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800" b="1" dirty="0">
                <a:solidFill>
                  <a:schemeClr val="bg1"/>
                </a:solidFill>
                <a:latin typeface="Arial" panose="020B0604020202020204" pitchFamily="34" charset="0"/>
                <a:cs typeface="Arial" panose="020B0604020202020204" pitchFamily="34" charset="0"/>
              </a:rPr>
              <a:t>27 January 1945 – the liberation of Auschwitz-Birkenau</a:t>
            </a:r>
            <a:endParaRPr lang="en-GB" altLang="en-US" sz="28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20475" y="249238"/>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10" name="Picture 9">
            <a:extLst>
              <a:ext uri="{FF2B5EF4-FFF2-40B4-BE49-F238E27FC236}">
                <a16:creationId xmlns:a16="http://schemas.microsoft.com/office/drawing/2014/main" id="{D5149B47-1456-96F8-9179-33DC1E9673D7}"/>
              </a:ext>
            </a:extLst>
          </p:cNvPr>
          <p:cNvPicPr>
            <a:picLocks noChangeAspect="1"/>
          </p:cNvPicPr>
          <p:nvPr/>
        </p:nvPicPr>
        <p:blipFill>
          <a:blip r:embed="rId4"/>
          <a:stretch>
            <a:fillRect/>
          </a:stretch>
        </p:blipFill>
        <p:spPr>
          <a:xfrm>
            <a:off x="4933950" y="2205037"/>
            <a:ext cx="7077075" cy="3419475"/>
          </a:xfrm>
          <a:prstGeom prst="rect">
            <a:avLst/>
          </a:prstGeom>
        </p:spPr>
      </p:pic>
      <p:sp>
        <p:nvSpPr>
          <p:cNvPr id="12" name="TextBox 11">
            <a:extLst>
              <a:ext uri="{FF2B5EF4-FFF2-40B4-BE49-F238E27FC236}">
                <a16:creationId xmlns:a16="http://schemas.microsoft.com/office/drawing/2014/main" id="{CD4DA79E-1C55-B479-A75A-BEC4DA7E874D}"/>
              </a:ext>
            </a:extLst>
          </p:cNvPr>
          <p:cNvSpPr txBox="1"/>
          <p:nvPr/>
        </p:nvSpPr>
        <p:spPr>
          <a:xfrm>
            <a:off x="180975" y="1562388"/>
            <a:ext cx="4648622" cy="4893647"/>
          </a:xfrm>
          <a:prstGeom prst="rect">
            <a:avLst/>
          </a:prstGeom>
          <a:noFill/>
        </p:spPr>
        <p:txBody>
          <a:bodyPr wrap="square" rtlCol="0">
            <a:spAutoFit/>
          </a:bodyPr>
          <a:lstStyle/>
          <a:p>
            <a:pPr lvl="0" eaLnBrk="0" fontAlgn="base" hangingPunct="0">
              <a:spcBef>
                <a:spcPct val="0"/>
              </a:spcBef>
              <a:spcAft>
                <a:spcPct val="0"/>
              </a:spcAft>
            </a:pPr>
            <a:r>
              <a:rPr lang="en-US" sz="2400" dirty="0"/>
              <a:t>After years of discrimination and persecution, the Nazis attempted to murder all the Jews in Europe. In order to achieve this, they built camps designed specifically to kill large numbers of people, and to imprison people and use them as slaves until they died from starvation, disease or exhaustion.</a:t>
            </a:r>
          </a:p>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The largest of these camps was Auschwitz-Birkenau, in Poland. </a:t>
            </a:r>
          </a:p>
          <a:p>
            <a:pPr lvl="0" eaLnBrk="0" fontAlgn="base" hangingPunct="0">
              <a:spcBef>
                <a:spcPct val="0"/>
              </a:spcBef>
              <a:spcAft>
                <a:spcPct val="0"/>
              </a:spcAft>
            </a:pPr>
            <a:endParaRPr lang="en-US" sz="2400" dirty="0"/>
          </a:p>
        </p:txBody>
      </p:sp>
    </p:spTree>
    <p:extLst>
      <p:ext uri="{BB962C8B-B14F-4D97-AF65-F5344CB8AC3E}">
        <p14:creationId xmlns:p14="http://schemas.microsoft.com/office/powerpoint/2010/main" val="4062003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Discrimination today – What is discrimination?</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2" name="TextBox 1">
            <a:extLst>
              <a:ext uri="{FF2B5EF4-FFF2-40B4-BE49-F238E27FC236}">
                <a16:creationId xmlns:a16="http://schemas.microsoft.com/office/drawing/2014/main" id="{DC18D5DE-3147-E4F2-A4BD-C0CF0CA891E5}"/>
              </a:ext>
            </a:extLst>
          </p:cNvPr>
          <p:cNvSpPr txBox="1"/>
          <p:nvPr/>
        </p:nvSpPr>
        <p:spPr>
          <a:xfrm>
            <a:off x="162287" y="3115885"/>
            <a:ext cx="8517422" cy="3354765"/>
          </a:xfrm>
          <a:prstGeom prst="rect">
            <a:avLst/>
          </a:prstGeom>
          <a:noFill/>
        </p:spPr>
        <p:txBody>
          <a:bodyPr wrap="square" rtlCol="0">
            <a:spAutoFit/>
          </a:bodyPr>
          <a:lstStyle/>
          <a:p>
            <a:pPr lvl="0" eaLnBrk="0" fontAlgn="base" hangingPunct="0">
              <a:spcBef>
                <a:spcPts val="600"/>
              </a:spcBef>
              <a:spcAft>
                <a:spcPts val="600"/>
              </a:spcAft>
            </a:pPr>
            <a:r>
              <a:rPr lang="en-US" altLang="en-US" sz="2400" dirty="0">
                <a:solidFill>
                  <a:srgbClr val="222222"/>
                </a:solidFill>
                <a:latin typeface="Arial" panose="020B0604020202020204" pitchFamily="34" charset="0"/>
                <a:cs typeface="Arial" panose="020B0604020202020204" pitchFamily="34" charset="0"/>
              </a:rPr>
              <a:t>The </a:t>
            </a:r>
            <a:r>
              <a:rPr lang="en-US" altLang="en-US" sz="2400" b="1" dirty="0">
                <a:solidFill>
                  <a:srgbClr val="222222"/>
                </a:solidFill>
                <a:latin typeface="Arial" panose="020B0604020202020204" pitchFamily="34" charset="0"/>
                <a:cs typeface="Arial" panose="020B0604020202020204" pitchFamily="34" charset="0"/>
              </a:rPr>
              <a:t>Equality Act of 2010 </a:t>
            </a:r>
            <a:r>
              <a:rPr lang="en-US" altLang="en-US" sz="2400" dirty="0">
                <a:solidFill>
                  <a:srgbClr val="222222"/>
                </a:solidFill>
                <a:latin typeface="Arial" panose="020B0604020202020204" pitchFamily="34" charset="0"/>
                <a:cs typeface="Arial" panose="020B0604020202020204" pitchFamily="34" charset="0"/>
              </a:rPr>
              <a:t>legally protects people from discrimination in the workplace and in wider society. It replaced previous anti-discrimination laws with a single Act to make it easier to understand and strengthen protection.</a:t>
            </a:r>
          </a:p>
          <a:p>
            <a:pPr lvl="0" eaLnBrk="0" fontAlgn="base" hangingPunct="0">
              <a:spcBef>
                <a:spcPts val="600"/>
              </a:spcBef>
              <a:spcAft>
                <a:spcPts val="600"/>
              </a:spcAft>
            </a:pPr>
            <a:r>
              <a:rPr lang="en-US" altLang="en-US" sz="2400" dirty="0">
                <a:solidFill>
                  <a:srgbClr val="222222"/>
                </a:solidFill>
                <a:latin typeface="Arial" panose="020B0604020202020204" pitchFamily="34" charset="0"/>
                <a:cs typeface="Arial" panose="020B0604020202020204" pitchFamily="34" charset="0"/>
              </a:rPr>
              <a:t>There are nine ‘protected characteristics’ under the Equality Act 2010. A characteristic is a part of your identity, such as race. </a:t>
            </a:r>
          </a:p>
          <a:p>
            <a:pPr lvl="0" eaLnBrk="0" fontAlgn="base" hangingPunct="0">
              <a:spcBef>
                <a:spcPts val="600"/>
              </a:spcBef>
              <a:spcAft>
                <a:spcPts val="600"/>
              </a:spcAft>
            </a:pPr>
            <a:r>
              <a:rPr lang="en-US" altLang="en-US" sz="2400" dirty="0">
                <a:solidFill>
                  <a:srgbClr val="222222"/>
                </a:solidFill>
                <a:latin typeface="Arial" panose="020B0604020202020204" pitchFamily="34" charset="0"/>
                <a:cs typeface="Arial" panose="020B0604020202020204" pitchFamily="34" charset="0"/>
              </a:rPr>
              <a:t>How many can </a:t>
            </a:r>
            <a:r>
              <a:rPr lang="en-US" altLang="en-US" sz="2400" b="1" dirty="0">
                <a:solidFill>
                  <a:srgbClr val="222222"/>
                </a:solidFill>
                <a:latin typeface="Arial" panose="020B0604020202020204" pitchFamily="34" charset="0"/>
                <a:cs typeface="Arial" panose="020B0604020202020204" pitchFamily="34" charset="0"/>
              </a:rPr>
              <a:t>you</a:t>
            </a:r>
            <a:r>
              <a:rPr lang="en-US" altLang="en-US" sz="2400" dirty="0">
                <a:solidFill>
                  <a:srgbClr val="222222"/>
                </a:solidFill>
                <a:latin typeface="Arial" panose="020B0604020202020204" pitchFamily="34" charset="0"/>
                <a:cs typeface="Arial" panose="020B0604020202020204" pitchFamily="34" charset="0"/>
              </a:rPr>
              <a:t> think of?</a:t>
            </a:r>
          </a:p>
        </p:txBody>
      </p:sp>
      <p:pic>
        <p:nvPicPr>
          <p:cNvPr id="4" name="Picture 3" descr="A circle of purple circles with question marks&#10;&#10;Description automatically generated">
            <a:extLst>
              <a:ext uri="{FF2B5EF4-FFF2-40B4-BE49-F238E27FC236}">
                <a16:creationId xmlns:a16="http://schemas.microsoft.com/office/drawing/2014/main" id="{4D9B9702-B286-EF14-60DA-EA1D3F517B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9709" y="2691017"/>
            <a:ext cx="3197967" cy="3122339"/>
          </a:xfrm>
          <a:prstGeom prst="rect">
            <a:avLst/>
          </a:prstGeom>
        </p:spPr>
      </p:pic>
      <p:sp>
        <p:nvSpPr>
          <p:cNvPr id="6" name="TextBox 5">
            <a:extLst>
              <a:ext uri="{FF2B5EF4-FFF2-40B4-BE49-F238E27FC236}">
                <a16:creationId xmlns:a16="http://schemas.microsoft.com/office/drawing/2014/main" id="{0E843C22-5A9C-8C2E-8FED-A95F6EA4F619}"/>
              </a:ext>
            </a:extLst>
          </p:cNvPr>
          <p:cNvSpPr txBox="1"/>
          <p:nvPr/>
        </p:nvSpPr>
        <p:spPr>
          <a:xfrm>
            <a:off x="162287" y="1642432"/>
            <a:ext cx="11175638" cy="830997"/>
          </a:xfrm>
          <a:prstGeom prst="rect">
            <a:avLst/>
          </a:prstGeom>
          <a:noFill/>
        </p:spPr>
        <p:txBody>
          <a:bodyPr wrap="square">
            <a:spAutoFit/>
          </a:bodyPr>
          <a:lstStyle/>
          <a:p>
            <a:pPr lvl="0" eaLnBrk="0" fontAlgn="base" hangingPunct="0">
              <a:spcBef>
                <a:spcPts val="600"/>
              </a:spcBef>
              <a:spcAft>
                <a:spcPts val="600"/>
              </a:spcAft>
            </a:pPr>
            <a:r>
              <a:rPr lang="en-US" altLang="en-US" sz="2400" b="1" dirty="0">
                <a:solidFill>
                  <a:srgbClr val="222222"/>
                </a:solidFill>
                <a:latin typeface="Arial" panose="020B0604020202020204" pitchFamily="34" charset="0"/>
                <a:cs typeface="Arial" panose="020B0604020202020204" pitchFamily="34" charset="0"/>
              </a:rPr>
              <a:t>Discrimination </a:t>
            </a:r>
            <a:r>
              <a:rPr lang="en-US" altLang="en-US" sz="2400" dirty="0">
                <a:solidFill>
                  <a:srgbClr val="222222"/>
                </a:solidFill>
                <a:latin typeface="Arial" panose="020B0604020202020204" pitchFamily="34" charset="0"/>
                <a:cs typeface="Arial" panose="020B0604020202020204" pitchFamily="34" charset="0"/>
              </a:rPr>
              <a:t>means treating someone less favourably or unfairly, or causing disadvantage to someone, because of some characteristics of their identity.</a:t>
            </a:r>
          </a:p>
        </p:txBody>
      </p:sp>
    </p:spTree>
    <p:extLst>
      <p:ext uri="{BB962C8B-B14F-4D97-AF65-F5344CB8AC3E}">
        <p14:creationId xmlns:p14="http://schemas.microsoft.com/office/powerpoint/2010/main" val="34265803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Discrimination today – Protected characteristics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2" name="Picture 1">
            <a:extLst>
              <a:ext uri="{FF2B5EF4-FFF2-40B4-BE49-F238E27FC236}">
                <a16:creationId xmlns:a16="http://schemas.microsoft.com/office/drawing/2014/main" id="{892A16EF-8F98-9937-F9BA-21BBEE7AB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10383" y="1337227"/>
            <a:ext cx="5500523" cy="5133423"/>
          </a:xfrm>
          <a:prstGeom prst="rect">
            <a:avLst/>
          </a:prstGeom>
        </p:spPr>
      </p:pic>
    </p:spTree>
    <p:extLst>
      <p:ext uri="{BB962C8B-B14F-4D97-AF65-F5344CB8AC3E}">
        <p14:creationId xmlns:p14="http://schemas.microsoft.com/office/powerpoint/2010/main" val="4281165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Plenary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3" name="TextBox 2">
            <a:extLst>
              <a:ext uri="{FF2B5EF4-FFF2-40B4-BE49-F238E27FC236}">
                <a16:creationId xmlns:a16="http://schemas.microsoft.com/office/drawing/2014/main" id="{EBA1A2C5-89DC-FAB6-D1EF-BDC3DFBDFD9E}"/>
              </a:ext>
            </a:extLst>
          </p:cNvPr>
          <p:cNvSpPr txBox="1"/>
          <p:nvPr/>
        </p:nvSpPr>
        <p:spPr>
          <a:xfrm>
            <a:off x="401638" y="1642432"/>
            <a:ext cx="11228110" cy="2677656"/>
          </a:xfrm>
          <a:prstGeom prst="rect">
            <a:avLst/>
          </a:prstGeom>
          <a:noFill/>
        </p:spPr>
        <p:txBody>
          <a:bodyPr wrap="square">
            <a:spAutoFit/>
          </a:bodyPr>
          <a:lstStyle/>
          <a:p>
            <a:pPr marL="285750" indent="-285750">
              <a:buFont typeface="Arial" panose="020B0604020202020204" pitchFamily="34" charset="0"/>
              <a:buChar char="•"/>
            </a:pPr>
            <a:r>
              <a:rPr lang="en-GB" sz="2800" dirty="0">
                <a:latin typeface="Arial" panose="020B0604020202020204" pitchFamily="34" charset="0"/>
                <a:cs typeface="Arial" panose="020B0604020202020204" pitchFamily="34" charset="0"/>
              </a:rPr>
              <a:t>What is one thing you have learnt from this lesson? </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800" dirty="0">
                <a:latin typeface="Arial" panose="020B0604020202020204" pitchFamily="34" charset="0"/>
                <a:cs typeface="Arial" panose="020B0604020202020204" pitchFamily="34" charset="0"/>
              </a:rPr>
              <a:t>Is there anything that we discussed that you want to learn more about? </a:t>
            </a:r>
          </a:p>
        </p:txBody>
      </p:sp>
    </p:spTree>
    <p:extLst>
      <p:ext uri="{BB962C8B-B14F-4D97-AF65-F5344CB8AC3E}">
        <p14:creationId xmlns:p14="http://schemas.microsoft.com/office/powerpoint/2010/main" val="42603356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236190" y="467530"/>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Resource partnerships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2" name="TextBox 1">
            <a:extLst>
              <a:ext uri="{FF2B5EF4-FFF2-40B4-BE49-F238E27FC236}">
                <a16:creationId xmlns:a16="http://schemas.microsoft.com/office/drawing/2014/main" id="{80CA0BB7-5ADA-8465-6786-400B8640B9E4}"/>
              </a:ext>
            </a:extLst>
          </p:cNvPr>
          <p:cNvSpPr txBox="1"/>
          <p:nvPr/>
        </p:nvSpPr>
        <p:spPr>
          <a:xfrm>
            <a:off x="241227" y="3308970"/>
            <a:ext cx="11352396" cy="646331"/>
          </a:xfrm>
          <a:prstGeom prst="rect">
            <a:avLst/>
          </a:prstGeom>
          <a:noFill/>
          <a:ln>
            <a:solidFill>
              <a:schemeClr val="tx1"/>
            </a:solidFill>
          </a:ln>
        </p:spPr>
        <p:txBody>
          <a:bodyPr wrap="square" rtlCol="0">
            <a:spAutoFit/>
          </a:bodyPr>
          <a:lstStyle/>
          <a:p>
            <a:r>
              <a:rPr lang="en-US" sz="1800" b="0" dirty="0">
                <a:effectLst/>
                <a:latin typeface="Arial" panose="020B0604020202020204" pitchFamily="34" charset="0"/>
                <a:cs typeface="Arial" panose="020B0604020202020204" pitchFamily="34" charset="0"/>
              </a:rPr>
              <a:t>This lesson is also based on an earlier resource produced in partnership with </a:t>
            </a:r>
            <a:r>
              <a:rPr lang="en-US" sz="1800" b="0" u="sng" strike="noStrike" dirty="0">
                <a:solidFill>
                  <a:srgbClr val="0563C1"/>
                </a:solidFill>
                <a:effectLst/>
                <a:latin typeface="Arial" panose="020B0604020202020204" pitchFamily="34" charset="0"/>
                <a:cs typeface="Arial" panose="020B0604020202020204" pitchFamily="34" charset="0"/>
                <a:hlinkClick r:id="rId4"/>
              </a:rPr>
              <a:t>Stand Up! Education Against Discrimination</a:t>
            </a:r>
            <a:r>
              <a:rPr lang="en-US" sz="1800" b="0" u="sng" strike="noStrike" dirty="0">
                <a:solidFill>
                  <a:srgbClr val="0563C1"/>
                </a:solidFill>
                <a:effectLst/>
                <a:latin typeface="Arial" panose="020B0604020202020204" pitchFamily="34" charset="0"/>
                <a:cs typeface="Arial" panose="020B0604020202020204" pitchFamily="34" charset="0"/>
              </a:rPr>
              <a:t>.</a:t>
            </a:r>
            <a:r>
              <a:rPr lang="en-US" sz="1800" b="0" dirty="0">
                <a:solidFill>
                  <a:srgbClr val="000000"/>
                </a:solidFill>
                <a:effectLst/>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Stand Up! is an interfaith project led by </a:t>
            </a:r>
            <a:r>
              <a:rPr lang="en-US" dirty="0">
                <a:latin typeface="Arial" panose="020B0604020202020204" pitchFamily="34" charset="0"/>
                <a:cs typeface="Arial" panose="020B0604020202020204" pitchFamily="34" charset="0"/>
                <a:hlinkClick r:id="rId5"/>
              </a:rPr>
              <a:t>Maccabi GB </a:t>
            </a:r>
            <a:r>
              <a:rPr lang="en-US" dirty="0">
                <a:latin typeface="Arial" panose="020B0604020202020204" pitchFamily="34" charset="0"/>
                <a:cs typeface="Arial" panose="020B0604020202020204" pitchFamily="34" charset="0"/>
              </a:rPr>
              <a:t>and </a:t>
            </a:r>
            <a:r>
              <a:rPr lang="en-US" dirty="0">
                <a:latin typeface="Arial" panose="020B0604020202020204" pitchFamily="34" charset="0"/>
                <a:cs typeface="Arial" panose="020B0604020202020204" pitchFamily="34" charset="0"/>
                <a:hlinkClick r:id="rId6"/>
              </a:rPr>
              <a:t>CST</a:t>
            </a:r>
            <a:r>
              <a:rPr lang="en-US"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31DABCE-A7DC-7020-AC5D-915000B047A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5011" b="4495"/>
          <a:stretch/>
        </p:blipFill>
        <p:spPr>
          <a:xfrm>
            <a:off x="9995831" y="3825084"/>
            <a:ext cx="1342094" cy="1001623"/>
          </a:xfrm>
          <a:prstGeom prst="rect">
            <a:avLst/>
          </a:prstGeom>
        </p:spPr>
      </p:pic>
      <p:pic>
        <p:nvPicPr>
          <p:cNvPr id="5" name="Picture 4">
            <a:extLst>
              <a:ext uri="{FF2B5EF4-FFF2-40B4-BE49-F238E27FC236}">
                <a16:creationId xmlns:a16="http://schemas.microsoft.com/office/drawing/2014/main" id="{61D9743E-8CEE-FD13-BFBC-25DA0FE072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079" y="4792600"/>
            <a:ext cx="10464799" cy="614050"/>
          </a:xfrm>
          <a:prstGeom prst="rect">
            <a:avLst/>
          </a:prstGeom>
        </p:spPr>
      </p:pic>
      <p:sp>
        <p:nvSpPr>
          <p:cNvPr id="6" name="TextBox 2">
            <a:extLst>
              <a:ext uri="{FF2B5EF4-FFF2-40B4-BE49-F238E27FC236}">
                <a16:creationId xmlns:a16="http://schemas.microsoft.com/office/drawing/2014/main" id="{E953E6D6-6884-21CD-95F3-76990BED7851}"/>
              </a:ext>
            </a:extLst>
          </p:cNvPr>
          <p:cNvSpPr txBox="1">
            <a:spLocks noChangeArrowheads="1"/>
          </p:cNvSpPr>
          <p:nvPr/>
        </p:nvSpPr>
        <p:spPr bwMode="auto">
          <a:xfrm>
            <a:off x="255697" y="4472865"/>
            <a:ext cx="24710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r>
              <a:rPr lang="en-GB" altLang="en-US" sz="1400" b="1" dirty="0">
                <a:solidFill>
                  <a:schemeClr val="tx1"/>
                </a:solidFill>
                <a:latin typeface="Arial" panose="020B0604020202020204" pitchFamily="34" charset="0"/>
                <a:cs typeface="Arial" panose="020B0604020202020204" pitchFamily="34" charset="0"/>
              </a:rPr>
              <a:t>Programme supporters:</a:t>
            </a:r>
          </a:p>
        </p:txBody>
      </p:sp>
      <p:sp>
        <p:nvSpPr>
          <p:cNvPr id="7" name="TextBox 6">
            <a:extLst>
              <a:ext uri="{FF2B5EF4-FFF2-40B4-BE49-F238E27FC236}">
                <a16:creationId xmlns:a16="http://schemas.microsoft.com/office/drawing/2014/main" id="{718B8529-FAFC-0B18-65EE-8653C7D4F781}"/>
              </a:ext>
            </a:extLst>
          </p:cNvPr>
          <p:cNvSpPr txBox="1"/>
          <p:nvPr/>
        </p:nvSpPr>
        <p:spPr>
          <a:xfrm>
            <a:off x="255697" y="1499976"/>
            <a:ext cx="11337925" cy="923330"/>
          </a:xfrm>
          <a:prstGeom prst="rect">
            <a:avLst/>
          </a:prstGeom>
          <a:noFill/>
          <a:ln>
            <a:solidFill>
              <a:schemeClr val="tx1"/>
            </a:solidFill>
          </a:ln>
        </p:spPr>
        <p:txBody>
          <a:bodyPr wrap="square" rtlCol="0">
            <a:spAutoFit/>
          </a:bodyPr>
          <a:lstStyle/>
          <a:p>
            <a:pPr algn="l" rtl="0" fontAlgn="base"/>
            <a:r>
              <a:rPr lang="en-US" b="0" dirty="0">
                <a:solidFill>
                  <a:srgbClr val="000000"/>
                </a:solidFill>
                <a:effectLst/>
                <a:latin typeface="Arial" panose="020B0604020202020204" pitchFamily="34" charset="0"/>
                <a:cs typeface="Arial" panose="020B0604020202020204" pitchFamily="34" charset="0"/>
              </a:rPr>
              <a:t>This lesson is based on an earlier resource developed in partnership wit</a:t>
            </a:r>
            <a:r>
              <a:rPr lang="en-US" b="0" dirty="0">
                <a:solidFill>
                  <a:srgbClr val="333333"/>
                </a:solidFill>
                <a:effectLst/>
                <a:latin typeface="Arial" panose="020B0604020202020204" pitchFamily="34" charset="0"/>
                <a:cs typeface="Arial" panose="020B0604020202020204" pitchFamily="34" charset="0"/>
              </a:rPr>
              <a:t>h </a:t>
            </a:r>
            <a:r>
              <a:rPr lang="en-US" b="0" u="sng" strike="noStrike" dirty="0">
                <a:solidFill>
                  <a:srgbClr val="0563C1"/>
                </a:solidFill>
                <a:effectLst/>
                <a:latin typeface="Arial" panose="020B0604020202020204" pitchFamily="34" charset="0"/>
                <a:cs typeface="Arial" panose="020B0604020202020204" pitchFamily="34" charset="0"/>
                <a:hlinkClick r:id="rId9"/>
              </a:rPr>
              <a:t>Remembering Srebrenica</a:t>
            </a:r>
            <a:r>
              <a:rPr lang="en-US" b="0" dirty="0">
                <a:solidFill>
                  <a:srgbClr val="333333"/>
                </a:solidFill>
                <a:effectLst/>
                <a:latin typeface="Arial" panose="020B0604020202020204" pitchFamily="34" charset="0"/>
                <a:cs typeface="Arial" panose="020B0604020202020204" pitchFamily="34" charset="0"/>
              </a:rPr>
              <a:t> and </a:t>
            </a:r>
            <a:r>
              <a:rPr lang="en-US" b="0" u="sng" strike="noStrike" dirty="0">
                <a:solidFill>
                  <a:srgbClr val="0563C1"/>
                </a:solidFill>
                <a:effectLst/>
                <a:latin typeface="Arial" panose="020B0604020202020204" pitchFamily="34" charset="0"/>
                <a:cs typeface="Arial" panose="020B0604020202020204" pitchFamily="34" charset="0"/>
                <a:hlinkClick r:id="rId10"/>
              </a:rPr>
              <a:t>Waging Peace</a:t>
            </a:r>
            <a:r>
              <a:rPr lang="en-US" b="0" dirty="0">
                <a:solidFill>
                  <a:srgbClr val="333333"/>
                </a:solidFill>
                <a:effectLst/>
                <a:latin typeface="Arial" panose="020B0604020202020204" pitchFamily="34" charset="0"/>
                <a:cs typeface="Arial" panose="020B0604020202020204" pitchFamily="34" charset="0"/>
              </a:rPr>
              <a:t>, </a:t>
            </a:r>
            <a:r>
              <a:rPr lang="en-US" b="0" dirty="0">
                <a:effectLst/>
                <a:latin typeface="Arial" panose="020B0604020202020204" pitchFamily="34" charset="0"/>
                <a:cs typeface="Arial" panose="020B0604020202020204" pitchFamily="34" charset="0"/>
              </a:rPr>
              <a:t>and with thanks to USHMM, the Genocide Archive of Rwanda and featured survivors. </a:t>
            </a:r>
          </a:p>
        </p:txBody>
      </p:sp>
      <p:pic>
        <p:nvPicPr>
          <p:cNvPr id="9" name="Picture 8">
            <a:extLst>
              <a:ext uri="{FF2B5EF4-FFF2-40B4-BE49-F238E27FC236}">
                <a16:creationId xmlns:a16="http://schemas.microsoft.com/office/drawing/2014/main" id="{67FE0E00-8F11-5364-1B85-DD21F30DF651}"/>
              </a:ext>
            </a:extLst>
          </p:cNvPr>
          <p:cNvPicPr>
            <a:picLocks noChangeAspect="1"/>
          </p:cNvPicPr>
          <p:nvPr/>
        </p:nvPicPr>
        <p:blipFill>
          <a:blip r:embed="rId11"/>
          <a:stretch>
            <a:fillRect/>
          </a:stretch>
        </p:blipFill>
        <p:spPr>
          <a:xfrm>
            <a:off x="9385969" y="2343442"/>
            <a:ext cx="1952625" cy="428625"/>
          </a:xfrm>
          <a:prstGeom prst="rect">
            <a:avLst/>
          </a:prstGeom>
        </p:spPr>
      </p:pic>
      <p:pic>
        <p:nvPicPr>
          <p:cNvPr id="12" name="Picture 11">
            <a:extLst>
              <a:ext uri="{FF2B5EF4-FFF2-40B4-BE49-F238E27FC236}">
                <a16:creationId xmlns:a16="http://schemas.microsoft.com/office/drawing/2014/main" id="{023070E9-B1F6-EC6D-12FA-7507FC136151}"/>
              </a:ext>
            </a:extLst>
          </p:cNvPr>
          <p:cNvPicPr>
            <a:picLocks noChangeAspect="1"/>
          </p:cNvPicPr>
          <p:nvPr/>
        </p:nvPicPr>
        <p:blipFill>
          <a:blip r:embed="rId12"/>
          <a:stretch>
            <a:fillRect/>
          </a:stretch>
        </p:blipFill>
        <p:spPr>
          <a:xfrm>
            <a:off x="7393779" y="2343442"/>
            <a:ext cx="1737162" cy="568714"/>
          </a:xfrm>
          <a:prstGeom prst="rect">
            <a:avLst/>
          </a:prstGeom>
        </p:spPr>
      </p:pic>
      <p:pic>
        <p:nvPicPr>
          <p:cNvPr id="3" name="Picture 2" descr="A close-up of a logo&#10;&#10;Description automatically generated">
            <a:extLst>
              <a:ext uri="{FF2B5EF4-FFF2-40B4-BE49-F238E27FC236}">
                <a16:creationId xmlns:a16="http://schemas.microsoft.com/office/drawing/2014/main" id="{5E62C2B4-5CAD-4FB1-0D3D-963875B8E621}"/>
              </a:ext>
            </a:extLst>
          </p:cNvPr>
          <p:cNvPicPr>
            <a:picLocks noChangeAspect="1"/>
          </p:cNvPicPr>
          <p:nvPr/>
        </p:nvPicPr>
        <p:blipFill>
          <a:blip r:embed="rId13"/>
          <a:stretch>
            <a:fillRect/>
          </a:stretch>
        </p:blipFill>
        <p:spPr>
          <a:xfrm>
            <a:off x="3845689" y="5679653"/>
            <a:ext cx="2756283" cy="869415"/>
          </a:xfrm>
          <a:prstGeom prst="rect">
            <a:avLst/>
          </a:prstGeom>
        </p:spPr>
      </p:pic>
      <p:sp>
        <p:nvSpPr>
          <p:cNvPr id="8" name="TextBox 7">
            <a:extLst>
              <a:ext uri="{FF2B5EF4-FFF2-40B4-BE49-F238E27FC236}">
                <a16:creationId xmlns:a16="http://schemas.microsoft.com/office/drawing/2014/main" id="{0BBE19DB-FFA2-ECDF-C828-B0C85CB7CDCF}"/>
              </a:ext>
            </a:extLst>
          </p:cNvPr>
          <p:cNvSpPr txBox="1"/>
          <p:nvPr/>
        </p:nvSpPr>
        <p:spPr>
          <a:xfrm>
            <a:off x="259587" y="5916295"/>
            <a:ext cx="3300903" cy="378513"/>
          </a:xfrm>
          <a:prstGeom prst="rect">
            <a:avLst/>
          </a:prstGeom>
          <a:noFill/>
          <a:ln>
            <a:solidFill>
              <a:schemeClr val="tx1"/>
            </a:solidFill>
          </a:ln>
        </p:spPr>
        <p:txBody>
          <a:bodyPr wrap="square" lIns="91440" tIns="45720" rIns="91440" bIns="45720" rtlCol="0" anchor="t">
            <a:spAutoFit/>
          </a:bodyPr>
          <a:lstStyle/>
          <a:p>
            <a:r>
              <a:rPr lang="en-US" dirty="0">
                <a:latin typeface="Arial"/>
                <a:cs typeface="Arial"/>
              </a:rPr>
              <a:t>With support from Fife College</a:t>
            </a:r>
            <a:endParaRPr lang="en-US">
              <a:cs typeface="Calibri"/>
            </a:endParaRPr>
          </a:p>
        </p:txBody>
      </p:sp>
    </p:spTree>
    <p:extLst>
      <p:ext uri="{BB962C8B-B14F-4D97-AF65-F5344CB8AC3E}">
        <p14:creationId xmlns:p14="http://schemas.microsoft.com/office/powerpoint/2010/main" val="4118065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 name="Picture 2">
            <a:extLst>
              <a:ext uri="{FF2B5EF4-FFF2-40B4-BE49-F238E27FC236}">
                <a16:creationId xmlns:a16="http://schemas.microsoft.com/office/drawing/2014/main" id="{53C6C385-7448-BCB8-8266-9AE4CEE35BA7}"/>
              </a:ext>
            </a:extLst>
          </p:cNvPr>
          <p:cNvPicPr>
            <a:picLocks noChangeAspect="1"/>
          </p:cNvPicPr>
          <p:nvPr/>
        </p:nvPicPr>
        <p:blipFill rotWithShape="1">
          <a:blip r:embed="rId2">
            <a:alphaModFix amt="18000"/>
          </a:blip>
          <a:srcRect l="22149"/>
          <a:stretch/>
        </p:blipFill>
        <p:spPr>
          <a:xfrm>
            <a:off x="69574" y="0"/>
            <a:ext cx="12122426" cy="7523690"/>
          </a:xfrm>
          <a:prstGeom prst="rect">
            <a:avLst/>
          </a:prstGeom>
        </p:spPr>
      </p:pic>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27 January 1945 – the liberation of Auschwitz-Birkenau</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196083" y="1364696"/>
            <a:ext cx="11248205" cy="5201424"/>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Towards the end of the Second World War, Allied troops were pushing the Nazis back out of the countries they had invaded, and discovering these Nazi concentration and extermination camps as they did so. At the end of 1944, the Nazis knew that the Soviet Army was making progress towards Poland, and began deporting prisoners from the camps there.</a:t>
            </a:r>
          </a:p>
          <a:p>
            <a:pPr marL="342900" lvl="0" indent="-342900" eaLnBrk="0" fontAlgn="base" hangingPunct="0">
              <a:spcBef>
                <a:spcPts val="600"/>
              </a:spcBef>
              <a:spcAft>
                <a:spcPts val="600"/>
              </a:spcAft>
              <a:buFont typeface="Arial" panose="020B0604020202020204" pitchFamily="34" charset="0"/>
              <a:buChar char="•"/>
            </a:pPr>
            <a:r>
              <a:rPr lang="en-US" sz="2400" dirty="0"/>
              <a:t>When the Soviet soldiers arrived at Auschwitz-Birkenau on </a:t>
            </a:r>
            <a:r>
              <a:rPr lang="en-US" sz="2400" b="1" dirty="0"/>
              <a:t>27 January 1945</a:t>
            </a:r>
            <a:r>
              <a:rPr lang="en-US" sz="2400" dirty="0"/>
              <a:t>, the Nazis were gone. Buildings had been dismantled and burnt as the Nazis attempted to destroy evidence of their crimes. The only people who remained were those too sick to be moved.</a:t>
            </a:r>
          </a:p>
          <a:p>
            <a:pPr marL="342900" lvl="0" indent="-342900" eaLnBrk="0" fontAlgn="base" hangingPunct="0">
              <a:spcBef>
                <a:spcPts val="600"/>
              </a:spcBef>
              <a:spcAft>
                <a:spcPts val="600"/>
              </a:spcAft>
              <a:buFont typeface="Arial" panose="020B0604020202020204" pitchFamily="34" charset="0"/>
              <a:buChar char="•"/>
            </a:pPr>
            <a:r>
              <a:rPr lang="en-US" sz="2400" dirty="0"/>
              <a:t>The soldiers immediately set up medical facilities and tried to help the starving survivors. They were alive, but they had lost everything. Hundreds died of malnutrition and disease even after the troops arrived. Many people were so malnourished that their bodies could not cope with the food they were given.</a:t>
            </a:r>
          </a:p>
        </p:txBody>
      </p:sp>
    </p:spTree>
    <p:extLst>
      <p:ext uri="{BB962C8B-B14F-4D97-AF65-F5344CB8AC3E}">
        <p14:creationId xmlns:p14="http://schemas.microsoft.com/office/powerpoint/2010/main" val="3893444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 name="Picture 2">
            <a:extLst>
              <a:ext uri="{FF2B5EF4-FFF2-40B4-BE49-F238E27FC236}">
                <a16:creationId xmlns:a16="http://schemas.microsoft.com/office/drawing/2014/main" id="{53C6C385-7448-BCB8-8266-9AE4CEE35BA7}"/>
              </a:ext>
            </a:extLst>
          </p:cNvPr>
          <p:cNvPicPr>
            <a:picLocks noChangeAspect="1"/>
          </p:cNvPicPr>
          <p:nvPr/>
        </p:nvPicPr>
        <p:blipFill rotWithShape="1">
          <a:blip r:embed="rId2">
            <a:alphaModFix amt="18000"/>
          </a:blip>
          <a:srcRect l="22149"/>
          <a:stretch/>
        </p:blipFill>
        <p:spPr>
          <a:xfrm>
            <a:off x="69574" y="0"/>
            <a:ext cx="12122426" cy="7523690"/>
          </a:xfrm>
          <a:prstGeom prst="rect">
            <a:avLst/>
          </a:prstGeom>
        </p:spPr>
      </p:pic>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27 January 1945 – the liberation of Auschwitz-Birkenau</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385379" y="1371896"/>
            <a:ext cx="11248205" cy="2462213"/>
          </a:xfrm>
          <a:prstGeom prst="rect">
            <a:avLst/>
          </a:prstGeom>
          <a:noFill/>
        </p:spPr>
        <p:txBody>
          <a:bodyPr wrap="square" rtlCol="0">
            <a:spAutoFit/>
          </a:bodyPr>
          <a:lstStyle/>
          <a:p>
            <a:pPr marL="342900" indent="-342900" eaLnBrk="0" fontAlgn="base" hangingPunct="0">
              <a:spcBef>
                <a:spcPts val="600"/>
              </a:spcBef>
              <a:spcAft>
                <a:spcPts val="600"/>
              </a:spcAft>
              <a:buFont typeface="Arial" panose="020B0604020202020204" pitchFamily="34" charset="0"/>
              <a:buChar char="•"/>
            </a:pPr>
            <a:r>
              <a:rPr lang="en-US" sz="2400" dirty="0"/>
              <a:t>The liberation of the camps exposed the full extent of the Nazis’ crimes to the world. Approximately </a:t>
            </a:r>
            <a:r>
              <a:rPr lang="en-US" sz="2400" b="1" dirty="0"/>
              <a:t>1.1 million </a:t>
            </a:r>
            <a:r>
              <a:rPr lang="en-US" sz="2400" dirty="0"/>
              <a:t>men, women and children had been murdered at Auschwitz-Birkenau, and over 90% of them were Jewish. </a:t>
            </a:r>
          </a:p>
          <a:p>
            <a:pPr marL="342900" lvl="0" indent="-342900" eaLnBrk="0" fontAlgn="base" hangingPunct="0">
              <a:spcBef>
                <a:spcPts val="600"/>
              </a:spcBef>
              <a:spcAft>
                <a:spcPts val="600"/>
              </a:spcAft>
              <a:buFont typeface="Arial" panose="020B0604020202020204" pitchFamily="34" charset="0"/>
              <a:buChar char="•"/>
            </a:pPr>
            <a:r>
              <a:rPr lang="en-US" sz="2400" dirty="0"/>
              <a:t>In the year 2000, </a:t>
            </a:r>
            <a:r>
              <a:rPr lang="en-US" sz="2400" b="1" dirty="0"/>
              <a:t>46 countries </a:t>
            </a:r>
            <a:r>
              <a:rPr lang="en-US" sz="2400" dirty="0"/>
              <a:t>came together and decided to create an International Holocaust Memorial Day. The date 27 January was chosen to ensure the world learns how the Holocaust fundamentally challenged the foundations of our civilisation.</a:t>
            </a:r>
            <a:endParaRPr lang="en-US" altLang="en-US" sz="2400" dirty="0">
              <a:solidFill>
                <a:srgbClr val="2222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663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a:cs typeface="Arial"/>
              </a:rPr>
              <a:t>The individual – Marianne Grant</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59971B92-F22C-796B-7B24-8BB4C4C5E183}"/>
              </a:ext>
            </a:extLst>
          </p:cNvPr>
          <p:cNvSpPr txBox="1"/>
          <p:nvPr/>
        </p:nvSpPr>
        <p:spPr>
          <a:xfrm>
            <a:off x="666881" y="2272930"/>
            <a:ext cx="6892335" cy="3477875"/>
          </a:xfrm>
          <a:prstGeom prst="rect">
            <a:avLst/>
          </a:prstGeom>
          <a:noFill/>
          <a:ln w="57150">
            <a:solidFill>
              <a:srgbClr val="93268F"/>
            </a:solidFill>
          </a:ln>
        </p:spPr>
        <p:txBody>
          <a:bodyPr wrap="square" lIns="91440" tIns="45720" rIns="91440" bIns="45720" rtlCol="0" anchor="t">
            <a:spAutoFit/>
          </a:bodyPr>
          <a:lstStyle/>
          <a:p>
            <a:pPr lvl="0" eaLnBrk="0" fontAlgn="base" hangingPunct="0">
              <a:spcBef>
                <a:spcPct val="0"/>
              </a:spcBef>
              <a:spcAft>
                <a:spcPct val="0"/>
              </a:spcAft>
            </a:pPr>
            <a:endParaRPr lang="en-US" sz="2800" i="1" dirty="0"/>
          </a:p>
          <a:p>
            <a:r>
              <a:rPr lang="en-US" sz="2400" dirty="0">
                <a:ea typeface="+mn-lt"/>
                <a:cs typeface="+mn-lt"/>
              </a:rPr>
              <a:t>Marianne Grant was born in Prague in 1921. From a young age, Marianne would draw under the tables during lessons at school. It was her skills as an artist that helped her survive several Nazi concentration camps, including Auschwitz-Birkenau. After the war, she settled in Glasgow with her husband and had three children. </a:t>
            </a:r>
            <a:endParaRPr lang="en-US" sz="2400" dirty="0">
              <a:cs typeface="Calibri" panose="020F0502020204030204"/>
            </a:endParaRPr>
          </a:p>
          <a:p>
            <a:pPr lvl="0" eaLnBrk="0" fontAlgn="base" hangingPunct="0">
              <a:spcBef>
                <a:spcPct val="0"/>
              </a:spcBef>
              <a:spcAft>
                <a:spcPct val="0"/>
              </a:spcAft>
            </a:pPr>
            <a:endParaRPr lang="en-US" sz="2400" dirty="0"/>
          </a:p>
        </p:txBody>
      </p:sp>
      <p:pic>
        <p:nvPicPr>
          <p:cNvPr id="2" name="Picture 1" descr="A person smiling at the camera&#10;&#10;Description automatically generated">
            <a:extLst>
              <a:ext uri="{FF2B5EF4-FFF2-40B4-BE49-F238E27FC236}">
                <a16:creationId xmlns:a16="http://schemas.microsoft.com/office/drawing/2014/main" id="{1C0543AB-919D-2AF1-B038-2F04E0D8F536}"/>
              </a:ext>
            </a:extLst>
          </p:cNvPr>
          <p:cNvPicPr>
            <a:picLocks noChangeAspect="1"/>
          </p:cNvPicPr>
          <p:nvPr/>
        </p:nvPicPr>
        <p:blipFill>
          <a:blip r:embed="rId4"/>
          <a:stretch>
            <a:fillRect/>
          </a:stretch>
        </p:blipFill>
        <p:spPr>
          <a:xfrm>
            <a:off x="8446724" y="2272573"/>
            <a:ext cx="2643130" cy="3185022"/>
          </a:xfrm>
          <a:prstGeom prst="rect">
            <a:avLst/>
          </a:prstGeom>
        </p:spPr>
      </p:pic>
    </p:spTree>
    <p:extLst>
      <p:ext uri="{BB962C8B-B14F-4D97-AF65-F5344CB8AC3E}">
        <p14:creationId xmlns:p14="http://schemas.microsoft.com/office/powerpoint/2010/main" val="1512280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90"/>
            <a:ext cx="11337925" cy="864984"/>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590551" y="455058"/>
            <a:ext cx="10837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3000" b="1" dirty="0">
                <a:solidFill>
                  <a:schemeClr val="bg1"/>
                </a:solidFill>
                <a:latin typeface="Arial" panose="020B0604020202020204" pitchFamily="34" charset="0"/>
                <a:cs typeface="Arial" panose="020B0604020202020204" pitchFamily="34" charset="0"/>
              </a:rPr>
              <a:t>The artefact - The pots and pans </a:t>
            </a:r>
            <a:endParaRPr lang="en-GB" altLang="en-US" sz="30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pic>
        <p:nvPicPr>
          <p:cNvPr id="6" name="Picture 5">
            <a:extLst>
              <a:ext uri="{FF2B5EF4-FFF2-40B4-BE49-F238E27FC236}">
                <a16:creationId xmlns:a16="http://schemas.microsoft.com/office/drawing/2014/main" id="{325AEEF5-8D77-50E1-BFA7-06E7844441B2}"/>
              </a:ext>
            </a:extLst>
          </p:cNvPr>
          <p:cNvPicPr>
            <a:picLocks noChangeAspect="1"/>
          </p:cNvPicPr>
          <p:nvPr/>
        </p:nvPicPr>
        <p:blipFill rotWithShape="1">
          <a:blip r:embed="rId4"/>
          <a:srcRect l="5197"/>
          <a:stretch/>
        </p:blipFill>
        <p:spPr>
          <a:xfrm rot="16200000">
            <a:off x="3687908" y="105584"/>
            <a:ext cx="4816183" cy="7262190"/>
          </a:xfrm>
          <a:prstGeom prst="rect">
            <a:avLst/>
          </a:prstGeom>
        </p:spPr>
      </p:pic>
      <p:sp>
        <p:nvSpPr>
          <p:cNvPr id="2" name="TextBox 1">
            <a:extLst>
              <a:ext uri="{FF2B5EF4-FFF2-40B4-BE49-F238E27FC236}">
                <a16:creationId xmlns:a16="http://schemas.microsoft.com/office/drawing/2014/main" id="{D724C5B1-530A-2ABD-2480-F54BF6F77804}"/>
              </a:ext>
            </a:extLst>
          </p:cNvPr>
          <p:cNvSpPr txBox="1"/>
          <p:nvPr/>
        </p:nvSpPr>
        <p:spPr>
          <a:xfrm>
            <a:off x="4597016" y="6218276"/>
            <a:ext cx="2997966" cy="369332"/>
          </a:xfrm>
          <a:prstGeom prst="rect">
            <a:avLst/>
          </a:prstGeom>
          <a:solidFill>
            <a:srgbClr val="93268F"/>
          </a:solidFill>
        </p:spPr>
        <p:txBody>
          <a:bodyPr wrap="square" rtlCol="0">
            <a:spAutoFit/>
          </a:bodyPr>
          <a:lstStyle/>
          <a:p>
            <a:r>
              <a:rPr lang="en-GB" dirty="0">
                <a:solidFill>
                  <a:schemeClr val="bg1"/>
                </a:solidFill>
              </a:rPr>
              <a:t>© Sean Gallup / Staff / Getty</a:t>
            </a:r>
          </a:p>
        </p:txBody>
      </p:sp>
    </p:spTree>
    <p:extLst>
      <p:ext uri="{BB962C8B-B14F-4D97-AF65-F5344CB8AC3E}">
        <p14:creationId xmlns:p14="http://schemas.microsoft.com/office/powerpoint/2010/main" val="2076899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5437"/>
            <a:ext cx="11337925" cy="996901"/>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121560" y="387350"/>
            <a:ext cx="110525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400" b="1" dirty="0">
                <a:solidFill>
                  <a:schemeClr val="bg1"/>
                </a:solidFill>
                <a:latin typeface="Arial" panose="020B0604020202020204" pitchFamily="34" charset="0"/>
                <a:cs typeface="Arial" panose="020B0604020202020204" pitchFamily="34" charset="0"/>
              </a:rPr>
              <a:t>13 June 1938 - the start of a week of increased persecution of Roma and Sinti people</a:t>
            </a:r>
            <a:endParaRPr lang="en-GB" altLang="en-US" sz="24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20475" y="325437"/>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12" name="TextBox 11">
            <a:extLst>
              <a:ext uri="{FF2B5EF4-FFF2-40B4-BE49-F238E27FC236}">
                <a16:creationId xmlns:a16="http://schemas.microsoft.com/office/drawing/2014/main" id="{CD4DA79E-1C55-B479-A75A-BEC4DA7E874D}"/>
              </a:ext>
            </a:extLst>
          </p:cNvPr>
          <p:cNvSpPr txBox="1"/>
          <p:nvPr/>
        </p:nvSpPr>
        <p:spPr>
          <a:xfrm>
            <a:off x="399820" y="2119342"/>
            <a:ext cx="4796091" cy="3416320"/>
          </a:xfrm>
          <a:prstGeom prst="rect">
            <a:avLst/>
          </a:prstGeom>
          <a:noFill/>
        </p:spPr>
        <p:txBody>
          <a:bodyPr wrap="square" rtlCol="0">
            <a:spAutoFit/>
          </a:bodyPr>
          <a:lstStyle/>
          <a:p>
            <a:pPr lvl="0" eaLnBrk="0" fontAlgn="base" hangingPunct="0">
              <a:spcBef>
                <a:spcPct val="0"/>
              </a:spcBef>
              <a:spcAft>
                <a:spcPct val="0"/>
              </a:spcAft>
            </a:pPr>
            <a:r>
              <a:rPr lang="en-US" sz="2400" dirty="0"/>
              <a:t>Roma and Sinti people across Europe were targeted by the Nazis for total destruction. </a:t>
            </a:r>
          </a:p>
          <a:p>
            <a:pPr lvl="0" eaLnBrk="0" fontAlgn="base" hangingPunct="0">
              <a:spcBef>
                <a:spcPct val="0"/>
              </a:spcBef>
              <a:spcAft>
                <a:spcPct val="0"/>
              </a:spcAft>
            </a:pPr>
            <a:endParaRPr lang="en-US" sz="2400" dirty="0"/>
          </a:p>
          <a:p>
            <a:pPr lvl="0" eaLnBrk="0" fontAlgn="base" hangingPunct="0">
              <a:spcBef>
                <a:spcPct val="0"/>
              </a:spcBef>
              <a:spcAft>
                <a:spcPct val="0"/>
              </a:spcAft>
            </a:pPr>
            <a:r>
              <a:rPr lang="en-US" sz="2400" dirty="0"/>
              <a:t>From 1933 when Hitler took power, Roma and Sinti people had more and more of their freedoms restricted by law.</a:t>
            </a:r>
          </a:p>
          <a:p>
            <a:pPr lvl="0" eaLnBrk="0" fontAlgn="base" hangingPunct="0">
              <a:spcBef>
                <a:spcPct val="0"/>
              </a:spcBef>
              <a:spcAft>
                <a:spcPct val="0"/>
              </a:spcAft>
            </a:pPr>
            <a:endParaRPr lang="en-US" sz="2400" dirty="0"/>
          </a:p>
        </p:txBody>
      </p:sp>
      <p:pic>
        <p:nvPicPr>
          <p:cNvPr id="3" name="Picture 2">
            <a:extLst>
              <a:ext uri="{FF2B5EF4-FFF2-40B4-BE49-F238E27FC236}">
                <a16:creationId xmlns:a16="http://schemas.microsoft.com/office/drawing/2014/main" id="{28179BE5-E7F6-83E7-06C5-B12C44B0D6EF}"/>
              </a:ext>
            </a:extLst>
          </p:cNvPr>
          <p:cNvPicPr>
            <a:picLocks noChangeAspect="1"/>
          </p:cNvPicPr>
          <p:nvPr/>
        </p:nvPicPr>
        <p:blipFill>
          <a:blip r:embed="rId4"/>
          <a:stretch>
            <a:fillRect/>
          </a:stretch>
        </p:blipFill>
        <p:spPr>
          <a:xfrm>
            <a:off x="5678280" y="1732476"/>
            <a:ext cx="5742195" cy="4001665"/>
          </a:xfrm>
          <a:prstGeom prst="rect">
            <a:avLst/>
          </a:prstGeom>
        </p:spPr>
      </p:pic>
    </p:spTree>
    <p:extLst>
      <p:ext uri="{BB962C8B-B14F-4D97-AF65-F5344CB8AC3E}">
        <p14:creationId xmlns:p14="http://schemas.microsoft.com/office/powerpoint/2010/main" val="517512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75BB8C-870F-48FD-C7C7-715D56554506}"/>
              </a:ext>
            </a:extLst>
          </p:cNvPr>
          <p:cNvPicPr>
            <a:picLocks noChangeAspect="1"/>
          </p:cNvPicPr>
          <p:nvPr/>
        </p:nvPicPr>
        <p:blipFill rotWithShape="1">
          <a:blip r:embed="rId2">
            <a:alphaModFix amt="12000"/>
          </a:blip>
          <a:srcRect b="7186"/>
          <a:stretch/>
        </p:blipFill>
        <p:spPr>
          <a:xfrm>
            <a:off x="-155288" y="-880876"/>
            <a:ext cx="12502575" cy="8086745"/>
          </a:xfrm>
          <a:prstGeom prst="rect">
            <a:avLst/>
          </a:prstGeom>
        </p:spPr>
      </p:pic>
      <p:sp>
        <p:nvSpPr>
          <p:cNvPr id="12290" name="TextBox 29"/>
          <p:cNvSpPr txBox="1">
            <a:spLocks noChangeArrowheads="1"/>
          </p:cNvSpPr>
          <p:nvPr/>
        </p:nvSpPr>
        <p:spPr bwMode="auto">
          <a:xfrm>
            <a:off x="401638" y="387350"/>
            <a:ext cx="6891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dirty="0">
                <a:solidFill>
                  <a:schemeClr val="bg1"/>
                </a:solidFill>
                <a:latin typeface="Arial" panose="020B0604020202020204" pitchFamily="34" charset="0"/>
                <a:cs typeface="Arial" panose="020B0604020202020204" pitchFamily="34" charset="0"/>
              </a:rPr>
              <a:t>Darfur in Sudan</a:t>
            </a:r>
          </a:p>
        </p:txBody>
      </p:sp>
      <p:sp>
        <p:nvSpPr>
          <p:cNvPr id="33" name="Rectangle 32"/>
          <p:cNvSpPr/>
          <p:nvPr/>
        </p:nvSpPr>
        <p:spPr>
          <a:xfrm>
            <a:off x="0" y="322389"/>
            <a:ext cx="11337925" cy="975235"/>
          </a:xfrm>
          <a:prstGeom prst="rect">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2292" name="TextBox 33"/>
          <p:cNvSpPr txBox="1">
            <a:spLocks noChangeArrowheads="1"/>
          </p:cNvSpPr>
          <p:nvPr/>
        </p:nvSpPr>
        <p:spPr bwMode="auto">
          <a:xfrm>
            <a:off x="157162" y="356377"/>
            <a:ext cx="107071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2400" b="1" dirty="0">
                <a:solidFill>
                  <a:schemeClr val="bg1"/>
                </a:solidFill>
                <a:latin typeface="Arial" panose="020B0604020202020204" pitchFamily="34" charset="0"/>
                <a:cs typeface="Arial" panose="020B0604020202020204" pitchFamily="34" charset="0"/>
              </a:rPr>
              <a:t>13 June 1938 - the start of a week of increased persecution of Roma and Sinti people</a:t>
            </a:r>
            <a:endParaRPr lang="en-GB" altLang="en-US" sz="2400" b="1" dirty="0">
              <a:solidFill>
                <a:schemeClr val="bg1"/>
              </a:solidFill>
              <a:latin typeface="Arial" panose="020B0604020202020204" pitchFamily="34" charset="0"/>
              <a:cs typeface="Arial" panose="020B0604020202020204" pitchFamily="34" charset="0"/>
            </a:endParaRPr>
          </a:p>
        </p:txBody>
      </p:sp>
      <p:pic>
        <p:nvPicPr>
          <p:cNvPr id="12293" name="Picture 3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4288" y="322390"/>
            <a:ext cx="5905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ame 10"/>
          <p:cNvSpPr/>
          <p:nvPr/>
        </p:nvSpPr>
        <p:spPr>
          <a:xfrm>
            <a:off x="0" y="0"/>
            <a:ext cx="12192000" cy="6858000"/>
          </a:xfrm>
          <a:prstGeom prst="frame">
            <a:avLst>
              <a:gd name="adj1" fmla="val 861"/>
            </a:avLst>
          </a:prstGeom>
          <a:solidFill>
            <a:srgbClr val="662D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solidFill>
                <a:schemeClr val="tx1"/>
              </a:solidFill>
            </a:endParaRPr>
          </a:p>
        </p:txBody>
      </p:sp>
      <p:sp>
        <p:nvSpPr>
          <p:cNvPr id="4" name="TextBox 3"/>
          <p:cNvSpPr txBox="1"/>
          <p:nvPr/>
        </p:nvSpPr>
        <p:spPr>
          <a:xfrm>
            <a:off x="401638" y="1645494"/>
            <a:ext cx="11248205" cy="3877985"/>
          </a:xfrm>
          <a:prstGeom prst="rect">
            <a:avLst/>
          </a:prstGeom>
          <a:noFill/>
        </p:spPr>
        <p:txBody>
          <a:bodyPr wrap="square" rtlCol="0">
            <a:spAutoFit/>
          </a:bodyPr>
          <a:lstStyle/>
          <a:p>
            <a:pPr marL="342900" lvl="0" indent="-342900" eaLnBrk="0" fontAlgn="base" hangingPunct="0">
              <a:spcBef>
                <a:spcPts val="600"/>
              </a:spcBef>
              <a:spcAft>
                <a:spcPts val="600"/>
              </a:spcAft>
              <a:buFont typeface="Arial" panose="020B0604020202020204" pitchFamily="34" charset="0"/>
              <a:buChar char="•"/>
            </a:pPr>
            <a:r>
              <a:rPr lang="en-US" sz="2400" dirty="0"/>
              <a:t>On</a:t>
            </a:r>
            <a:r>
              <a:rPr lang="en-US" sz="2400" b="1" dirty="0"/>
              <a:t> 13 June 1938 </a:t>
            </a:r>
            <a:r>
              <a:rPr lang="en-US" sz="2400" dirty="0"/>
              <a:t>German police began a week of operations against Roma and Sinti people in Germany, which they called ‘Gypsy Clean-up Week’.</a:t>
            </a:r>
          </a:p>
          <a:p>
            <a:pPr marL="342900" lvl="0" indent="-342900" eaLnBrk="0" fontAlgn="base" hangingPunct="0">
              <a:spcBef>
                <a:spcPts val="600"/>
              </a:spcBef>
              <a:spcAft>
                <a:spcPts val="600"/>
              </a:spcAft>
              <a:buFont typeface="Arial" panose="020B0604020202020204" pitchFamily="34" charset="0"/>
              <a:buChar char="•"/>
            </a:pPr>
            <a:r>
              <a:rPr lang="en-US" sz="2400" dirty="0"/>
              <a:t>Just a few months later, the Nazis arrested and deported over 30,000 Jews during what the Nazis called ‘Kristallnacht’ – a night of violence and vandalism against the Jewish people. </a:t>
            </a:r>
          </a:p>
          <a:p>
            <a:pPr marL="342900" lvl="0" indent="-342900" eaLnBrk="0" fontAlgn="base" hangingPunct="0">
              <a:spcBef>
                <a:spcPts val="600"/>
              </a:spcBef>
              <a:spcAft>
                <a:spcPts val="600"/>
              </a:spcAft>
              <a:buFont typeface="Arial" panose="020B0604020202020204" pitchFamily="34" charset="0"/>
              <a:buChar char="•"/>
            </a:pPr>
            <a:r>
              <a:rPr lang="en-US" sz="2400" dirty="0"/>
              <a:t>For both Jews and Roma and Sinti people, the year 1938 saw a major escalation of violence against them in Germany, to such an extent that it may be seen as </a:t>
            </a:r>
            <a:r>
              <a:rPr lang="en-US" sz="2400" b="1" dirty="0"/>
              <a:t>a point of no return</a:t>
            </a:r>
            <a:r>
              <a:rPr lang="en-US" sz="2400" dirty="0"/>
              <a:t> </a:t>
            </a:r>
            <a:r>
              <a:rPr lang="en-US" sz="2400" b="1" dirty="0"/>
              <a:t>on the path to the Nazi genocides of both groups</a:t>
            </a:r>
            <a:r>
              <a:rPr lang="en-US" sz="2400" dirty="0"/>
              <a:t>. </a:t>
            </a:r>
          </a:p>
          <a:p>
            <a:pPr marL="342900" lvl="0" indent="-342900" eaLnBrk="0" fontAlgn="base" hangingPunct="0">
              <a:spcBef>
                <a:spcPts val="600"/>
              </a:spcBef>
              <a:spcAft>
                <a:spcPts val="600"/>
              </a:spcAft>
              <a:buFont typeface="Arial" panose="020B0604020202020204" pitchFamily="34" charset="0"/>
              <a:buChar char="•"/>
            </a:pPr>
            <a:r>
              <a:rPr lang="en-US" sz="2400" dirty="0"/>
              <a:t>Today, June is Gypsy, Roma and Traveller History Month in the UK</a:t>
            </a:r>
          </a:p>
        </p:txBody>
      </p:sp>
    </p:spTree>
    <p:extLst>
      <p:ext uri="{BB962C8B-B14F-4D97-AF65-F5344CB8AC3E}">
        <p14:creationId xmlns:p14="http://schemas.microsoft.com/office/powerpoint/2010/main" val="23692732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75EDC80B3F0B41A2D65E42B5782B72" ma:contentTypeVersion="15" ma:contentTypeDescription="Create a new document." ma:contentTypeScope="" ma:versionID="6814ec06d1d2632ef4b92f837c1ef255">
  <xsd:schema xmlns:xsd="http://www.w3.org/2001/XMLSchema" xmlns:xs="http://www.w3.org/2001/XMLSchema" xmlns:p="http://schemas.microsoft.com/office/2006/metadata/properties" xmlns:ns2="ed9450f6-fd29-4768-bb74-7190c14918d2" xmlns:ns3="601d34fa-5f8d-4f7b-9c18-79a2d3c05792" targetNamespace="http://schemas.microsoft.com/office/2006/metadata/properties" ma:root="true" ma:fieldsID="97ef25a860e4bab85bbb0a3338443657" ns2:_="" ns3:_="">
    <xsd:import namespace="ed9450f6-fd29-4768-bb74-7190c14918d2"/>
    <xsd:import namespace="601d34fa-5f8d-4f7b-9c18-79a2d3c0579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450f6-fd29-4768-bb74-7190c14918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3e172ec-b8b5-4e1f-a84f-5b72ca53418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1d34fa-5f8d-4f7b-9c18-79a2d3c0579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300175b-33a7-4442-9268-15a5be9d4ca6}" ma:internalName="TaxCatchAll" ma:showField="CatchAllData" ma:web="601d34fa-5f8d-4f7b-9c18-79a2d3c0579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601d34fa-5f8d-4f7b-9c18-79a2d3c05792" xsi:nil="true"/>
    <lcf76f155ced4ddcb4097134ff3c332f xmlns="ed9450f6-fd29-4768-bb74-7190c14918d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785A6E-F94D-4B82-9097-48D72EAC87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450f6-fd29-4768-bb74-7190c14918d2"/>
    <ds:schemaRef ds:uri="601d34fa-5f8d-4f7b-9c18-79a2d3c057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C6B2A3-DE26-4203-B518-E6C3C4D8B823}">
  <ds:schemaRefs>
    <ds:schemaRef ds:uri="http://purl.org/dc/dcmitype/"/>
    <ds:schemaRef ds:uri="http://purl.org/dc/terms/"/>
    <ds:schemaRef ds:uri="601d34fa-5f8d-4f7b-9c18-79a2d3c05792"/>
    <ds:schemaRef ds:uri="http://schemas.openxmlformats.org/package/2006/metadata/core-properties"/>
    <ds:schemaRef ds:uri="http://purl.org/dc/elements/1.1/"/>
    <ds:schemaRef ds:uri="http://schemas.microsoft.com/office/2006/metadata/properties"/>
    <ds:schemaRef ds:uri="170403d6-9e75-4286-b0bc-1cb68dc095ed"/>
    <ds:schemaRef ds:uri="http://schemas.microsoft.com/office/2006/documentManagement/types"/>
    <ds:schemaRef ds:uri="http://schemas.microsoft.com/office/infopath/2007/PartnerControls"/>
    <ds:schemaRef ds:uri="http://www.w3.org/XML/1998/namespace"/>
    <ds:schemaRef ds:uri="ed9450f6-fd29-4768-bb74-7190c14918d2"/>
  </ds:schemaRefs>
</ds:datastoreItem>
</file>

<file path=customXml/itemProps3.xml><?xml version="1.0" encoding="utf-8"?>
<ds:datastoreItem xmlns:ds="http://schemas.openxmlformats.org/officeDocument/2006/customXml" ds:itemID="{0677691E-42C9-4275-B480-F23938027A4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4527</TotalTime>
  <Words>2596</Words>
  <Application>Microsoft Office PowerPoint</Application>
  <PresentationFormat>Widescreen</PresentationFormat>
  <Paragraphs>169</Paragraphs>
  <Slides>33</Slides>
  <Notes>22</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Murphy</dc:creator>
  <cp:lastModifiedBy>Charlotte dos Remedios</cp:lastModifiedBy>
  <cp:revision>178</cp:revision>
  <cp:lastPrinted>2017-08-15T15:29:47Z</cp:lastPrinted>
  <dcterms:created xsi:type="dcterms:W3CDTF">2017-07-24T13:55:20Z</dcterms:created>
  <dcterms:modified xsi:type="dcterms:W3CDTF">2024-10-23T11:17:07Z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0x0101000075EDC80B3F0B41A2D65E42B5782B72</vt:lpwstr>
  </property>
  <property fmtid="{D5CDD505-2E9C-101B-9397-08002B2CF9AE}" pid="3" name="Order">
    <vt:r8>554200</vt:r8>
  </property>
  <property fmtid="{D5CDD505-2E9C-101B-9397-08002B2CF9AE}" pid="4" name="MediaServiceImageTags">
    <vt:lpwstr/>
  </property>
</Properties>
</file>