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96" r:id="rId5"/>
    <p:sldId id="323" r:id="rId6"/>
    <p:sldId id="318" r:id="rId7"/>
    <p:sldId id="312" r:id="rId8"/>
    <p:sldId id="324" r:id="rId9"/>
    <p:sldId id="325" r:id="rId10"/>
    <p:sldId id="326" r:id="rId11"/>
    <p:sldId id="327" r:id="rId12"/>
    <p:sldId id="328" r:id="rId13"/>
    <p:sldId id="329" r:id="rId14"/>
  </p:sldIdLst>
  <p:sldSz cx="12192000" cy="6858000"/>
  <p:notesSz cx="6735763" cy="9866313"/>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268F"/>
    <a:srgbClr val="94278F"/>
    <a:srgbClr val="662D91"/>
    <a:srgbClr val="F57B22"/>
    <a:srgbClr val="622485"/>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8B66DB-8254-97A2-271C-2D14726E13F6}" v="60" dt="2024-08-02T09:26:58.435"/>
    <p1510:client id="{72BB8D82-F806-CE6B-8B21-FB2F4804689E}" v="11" dt="2024-08-01T11:59:27.261"/>
    <p1510:client id="{A155AE1C-09BF-4287-AA9D-EDA61F7013BC}" v="4" dt="2024-08-01T12:04:42.3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99" autoAdjust="0"/>
  </p:normalViewPr>
  <p:slideViewPr>
    <p:cSldViewPr snapToGrid="0">
      <p:cViewPr varScale="1">
        <p:scale>
          <a:sx n="48" d="100"/>
          <a:sy n="48" d="100"/>
        </p:scale>
        <p:origin x="53"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1483DAB2-EC7D-48CF-8D77-0073FF6EC45D}" type="datetimeFigureOut">
              <a:rPr lang="en-GB" smtClean="0"/>
              <a:t>11/12/2024</a:t>
            </a:fld>
            <a:endParaRPr lang="en-GB"/>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498ED86A-8607-40B1-AA0E-4AA39B5C418B}" type="slidenum">
              <a:rPr lang="en-GB" smtClean="0"/>
              <a:t>‹#›</a:t>
            </a:fld>
            <a:endParaRPr lang="en-GB"/>
          </a:p>
        </p:txBody>
      </p:sp>
    </p:spTree>
    <p:extLst>
      <p:ext uri="{BB962C8B-B14F-4D97-AF65-F5344CB8AC3E}">
        <p14:creationId xmlns:p14="http://schemas.microsoft.com/office/powerpoint/2010/main" val="3181733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475148F-3E38-47D8-B423-6AAB1E9DB06C}" type="datetimeFigureOut">
              <a:rPr lang="en-GB" smtClean="0"/>
              <a:t>11/12/2024</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08889E4-7515-48DB-A79C-5D1C2EC6BCF8}" type="slidenum">
              <a:rPr lang="en-GB" smtClean="0"/>
              <a:t>‹#›</a:t>
            </a:fld>
            <a:endParaRPr lang="en-GB"/>
          </a:p>
        </p:txBody>
      </p:sp>
    </p:spTree>
    <p:extLst>
      <p:ext uri="{BB962C8B-B14F-4D97-AF65-F5344CB8AC3E}">
        <p14:creationId xmlns:p14="http://schemas.microsoft.com/office/powerpoint/2010/main" val="3154138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2</a:t>
            </a:fld>
            <a:endParaRPr lang="en-GB"/>
          </a:p>
        </p:txBody>
      </p:sp>
    </p:spTree>
    <p:extLst>
      <p:ext uri="{BB962C8B-B14F-4D97-AF65-F5344CB8AC3E}">
        <p14:creationId xmlns:p14="http://schemas.microsoft.com/office/powerpoint/2010/main" val="215963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7</a:t>
            </a:fld>
            <a:endParaRPr lang="en-GB"/>
          </a:p>
        </p:txBody>
      </p:sp>
    </p:spTree>
    <p:extLst>
      <p:ext uri="{BB962C8B-B14F-4D97-AF65-F5344CB8AC3E}">
        <p14:creationId xmlns:p14="http://schemas.microsoft.com/office/powerpoint/2010/main" val="1830054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8</a:t>
            </a:fld>
            <a:endParaRPr lang="en-GB"/>
          </a:p>
        </p:txBody>
      </p:sp>
    </p:spTree>
    <p:extLst>
      <p:ext uri="{BB962C8B-B14F-4D97-AF65-F5344CB8AC3E}">
        <p14:creationId xmlns:p14="http://schemas.microsoft.com/office/powerpoint/2010/main" val="3355701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9</a:t>
            </a:fld>
            <a:endParaRPr lang="en-GB"/>
          </a:p>
        </p:txBody>
      </p:sp>
    </p:spTree>
    <p:extLst>
      <p:ext uri="{BB962C8B-B14F-4D97-AF65-F5344CB8AC3E}">
        <p14:creationId xmlns:p14="http://schemas.microsoft.com/office/powerpoint/2010/main" val="4180142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08A8BB84-5953-91D2-6784-1A2AF5F10E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65C72DE-43FB-A1EF-311B-1DF2CAA1C2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a:extLst>
              <a:ext uri="{FF2B5EF4-FFF2-40B4-BE49-F238E27FC236}">
                <a16:creationId xmlns:a16="http://schemas.microsoft.com/office/drawing/2014/main" id="{7203B4F8-3435-E17B-37E3-D9BC8CD9CDAB}"/>
              </a:ext>
            </a:extLst>
          </p:cNvPr>
          <p:cNvSpPr>
            <a:spLocks noGrp="1"/>
          </p:cNvSpPr>
          <p:nvPr>
            <p:ph type="sldNum" sz="quarter" idx="5"/>
          </p:nvPr>
        </p:nvSpPr>
        <p:spPr/>
        <p:txBody>
          <a:bodyPr/>
          <a:lstStyle/>
          <a:p>
            <a:pPr>
              <a:defRPr/>
            </a:pPr>
            <a:fld id="{8791FD21-2914-4A75-B117-1321D59C1672}" type="slidenum">
              <a:rPr lang="en-GB" smtClean="0"/>
              <a:pPr>
                <a:defRPr/>
              </a:pPr>
              <a:t>10</a:t>
            </a:fld>
            <a:endParaRPr lang="en-GB"/>
          </a:p>
        </p:txBody>
      </p:sp>
    </p:spTree>
    <p:extLst>
      <p:ext uri="{BB962C8B-B14F-4D97-AF65-F5344CB8AC3E}">
        <p14:creationId xmlns:p14="http://schemas.microsoft.com/office/powerpoint/2010/main" val="1931078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4A26F51-107A-4BE1-AE1F-3A6160BF81D3}" type="datetimeFigureOut">
              <a:rPr lang="en-GB"/>
              <a:pPr>
                <a:defRPr/>
              </a:pPr>
              <a:t>11/12/2024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AD9C14E-0744-464B-AB23-772AF4C504DA}" type="slidenum">
              <a:rPr lang="en-GB"/>
              <a:pPr>
                <a:defRPr/>
              </a:pPr>
              <a:t>‹#›</a:t>
            </a:fld>
            <a:endParaRPr lang="en-GB"/>
          </a:p>
        </p:txBody>
      </p:sp>
    </p:spTree>
    <p:extLst>
      <p:ext uri="{BB962C8B-B14F-4D97-AF65-F5344CB8AC3E}">
        <p14:creationId xmlns:p14="http://schemas.microsoft.com/office/powerpoint/2010/main" val="820603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F6A76FB-A902-4C33-8858-58441D2922EA}" type="datetimeFigureOut">
              <a:rPr lang="en-GB"/>
              <a:pPr>
                <a:defRPr/>
              </a:pPr>
              <a:t>11/12/2024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C3EFDC5-4889-401A-9171-3E0F975D574F}" type="slidenum">
              <a:rPr lang="en-GB"/>
              <a:pPr>
                <a:defRPr/>
              </a:pPr>
              <a:t>‹#›</a:t>
            </a:fld>
            <a:endParaRPr lang="en-GB"/>
          </a:p>
        </p:txBody>
      </p:sp>
    </p:spTree>
    <p:extLst>
      <p:ext uri="{BB962C8B-B14F-4D97-AF65-F5344CB8AC3E}">
        <p14:creationId xmlns:p14="http://schemas.microsoft.com/office/powerpoint/2010/main" val="3778912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AFEDDB-B03B-42B4-B993-8ADAE86893CD}" type="datetimeFigureOut">
              <a:rPr lang="en-GB"/>
              <a:pPr>
                <a:defRPr/>
              </a:pPr>
              <a:t>11/12/2024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412DB3-30CA-45D8-B298-5D8A3B27F11B}" type="slidenum">
              <a:rPr lang="en-GB"/>
              <a:pPr>
                <a:defRPr/>
              </a:pPr>
              <a:t>‹#›</a:t>
            </a:fld>
            <a:endParaRPr lang="en-GB"/>
          </a:p>
        </p:txBody>
      </p:sp>
    </p:spTree>
    <p:extLst>
      <p:ext uri="{BB962C8B-B14F-4D97-AF65-F5344CB8AC3E}">
        <p14:creationId xmlns:p14="http://schemas.microsoft.com/office/powerpoint/2010/main" val="41468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4B03529-C289-4133-B015-0C6E5C5D32B8}" type="datetimeFigureOut">
              <a:rPr lang="en-GB"/>
              <a:pPr>
                <a:defRPr/>
              </a:pPr>
              <a:t>11/12/2024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3A9CD0-4457-4946-B873-2C6444BE4B13}" type="slidenum">
              <a:rPr lang="en-GB"/>
              <a:pPr>
                <a:defRPr/>
              </a:pPr>
              <a:t>‹#›</a:t>
            </a:fld>
            <a:endParaRPr lang="en-GB"/>
          </a:p>
        </p:txBody>
      </p:sp>
    </p:spTree>
    <p:extLst>
      <p:ext uri="{BB962C8B-B14F-4D97-AF65-F5344CB8AC3E}">
        <p14:creationId xmlns:p14="http://schemas.microsoft.com/office/powerpoint/2010/main" val="149643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66CE64E-55FA-418C-8EE1-C5A066E195E0}" type="datetimeFigureOut">
              <a:rPr lang="en-GB"/>
              <a:pPr>
                <a:defRPr/>
              </a:pPr>
              <a:t>11/12/2024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8279DF6-DB96-43B1-B6CF-9933AA0A7AAB}" type="slidenum">
              <a:rPr lang="en-GB"/>
              <a:pPr>
                <a:defRPr/>
              </a:pPr>
              <a:t>‹#›</a:t>
            </a:fld>
            <a:endParaRPr lang="en-GB"/>
          </a:p>
        </p:txBody>
      </p:sp>
    </p:spTree>
    <p:extLst>
      <p:ext uri="{BB962C8B-B14F-4D97-AF65-F5344CB8AC3E}">
        <p14:creationId xmlns:p14="http://schemas.microsoft.com/office/powerpoint/2010/main" val="1512507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2B6383DC-33F2-4BE5-BED9-5977C41E28A3}" type="datetimeFigureOut">
              <a:rPr lang="en-GB"/>
              <a:pPr>
                <a:defRPr/>
              </a:pPr>
              <a:t>11/12/2024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188A0DA-5589-4F84-86C4-7DC2522A5945}" type="slidenum">
              <a:rPr lang="en-GB"/>
              <a:pPr>
                <a:defRPr/>
              </a:pPr>
              <a:t>‹#›</a:t>
            </a:fld>
            <a:endParaRPr lang="en-GB"/>
          </a:p>
        </p:txBody>
      </p:sp>
    </p:spTree>
    <p:extLst>
      <p:ext uri="{BB962C8B-B14F-4D97-AF65-F5344CB8AC3E}">
        <p14:creationId xmlns:p14="http://schemas.microsoft.com/office/powerpoint/2010/main" val="141617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AC4FEAAD-285E-4C13-A201-EDCA8DEB81AC}" type="datetimeFigureOut">
              <a:rPr lang="en-GB"/>
              <a:pPr>
                <a:defRPr/>
              </a:pPr>
              <a:t>11/12/2024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A9611FBC-6C56-450E-BE0F-AAB41FDC2312}" type="slidenum">
              <a:rPr lang="en-GB"/>
              <a:pPr>
                <a:defRPr/>
              </a:pPr>
              <a:t>‹#›</a:t>
            </a:fld>
            <a:endParaRPr lang="en-GB"/>
          </a:p>
        </p:txBody>
      </p:sp>
    </p:spTree>
    <p:extLst>
      <p:ext uri="{BB962C8B-B14F-4D97-AF65-F5344CB8AC3E}">
        <p14:creationId xmlns:p14="http://schemas.microsoft.com/office/powerpoint/2010/main" val="363559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A0A3717-8433-4740-B072-9807A1E8D36D}" type="datetimeFigureOut">
              <a:rPr lang="en-GB"/>
              <a:pPr>
                <a:defRPr/>
              </a:pPr>
              <a:t>11/12/2024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1A430DD-FCD9-4573-B197-618746F2D7AF}" type="slidenum">
              <a:rPr lang="en-GB"/>
              <a:pPr>
                <a:defRPr/>
              </a:pPr>
              <a:t>‹#›</a:t>
            </a:fld>
            <a:endParaRPr lang="en-GB"/>
          </a:p>
        </p:txBody>
      </p:sp>
    </p:spTree>
    <p:extLst>
      <p:ext uri="{BB962C8B-B14F-4D97-AF65-F5344CB8AC3E}">
        <p14:creationId xmlns:p14="http://schemas.microsoft.com/office/powerpoint/2010/main" val="233799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9DE16F-A233-45B5-942E-7708984F05A8}" type="datetimeFigureOut">
              <a:rPr lang="en-GB"/>
              <a:pPr>
                <a:defRPr/>
              </a:pPr>
              <a:t>11/12/2024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3031E5F-0DBD-4E58-9764-A130A4170AFA}" type="slidenum">
              <a:rPr lang="en-GB"/>
              <a:pPr>
                <a:defRPr/>
              </a:pPr>
              <a:t>‹#›</a:t>
            </a:fld>
            <a:endParaRPr lang="en-GB"/>
          </a:p>
        </p:txBody>
      </p:sp>
    </p:spTree>
    <p:extLst>
      <p:ext uri="{BB962C8B-B14F-4D97-AF65-F5344CB8AC3E}">
        <p14:creationId xmlns:p14="http://schemas.microsoft.com/office/powerpoint/2010/main" val="341209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D95211-0815-4AE2-B923-BAE4B77282EA}" type="datetimeFigureOut">
              <a:rPr lang="en-GB"/>
              <a:pPr>
                <a:defRPr/>
              </a:pPr>
              <a:t>11/12/2024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96D4670-995D-4D54-B4E7-3E53A39E417B}" type="slidenum">
              <a:rPr lang="en-GB"/>
              <a:pPr>
                <a:defRPr/>
              </a:pPr>
              <a:t>‹#›</a:t>
            </a:fld>
            <a:endParaRPr lang="en-GB"/>
          </a:p>
        </p:txBody>
      </p:sp>
    </p:spTree>
    <p:extLst>
      <p:ext uri="{BB962C8B-B14F-4D97-AF65-F5344CB8AC3E}">
        <p14:creationId xmlns:p14="http://schemas.microsoft.com/office/powerpoint/2010/main" val="292862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4A301EB-D716-4207-B2DE-B71055C8E3DA}" type="datetimeFigureOut">
              <a:rPr lang="en-GB"/>
              <a:pPr>
                <a:defRPr/>
              </a:pPr>
              <a:t>11/12/2024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2EA8C51-BEF2-4101-BB0A-88F3049D500F}" type="slidenum">
              <a:rPr lang="en-GB"/>
              <a:pPr>
                <a:defRPr/>
              </a:pPr>
              <a:t>‹#›</a:t>
            </a:fld>
            <a:endParaRPr lang="en-GB"/>
          </a:p>
        </p:txBody>
      </p:sp>
    </p:spTree>
    <p:extLst>
      <p:ext uri="{BB962C8B-B14F-4D97-AF65-F5344CB8AC3E}">
        <p14:creationId xmlns:p14="http://schemas.microsoft.com/office/powerpoint/2010/main" val="3216384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05229590-8B7B-4FE4-BA3B-6D3B7A414C3E}" type="datetimeFigureOut">
              <a:rPr lang="en-GB"/>
              <a:pPr>
                <a:defRPr/>
              </a:pPr>
              <a:t>11/12/2024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5CCDE8A9-5D37-4FE3-A985-43919069C83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q_cYxuS4emc?feature=oembed" TargetMode="Externa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247077"/>
            <a:ext cx="12192000" cy="151115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051" name="Subtitle 2"/>
          <p:cNvSpPr>
            <a:spLocks noGrp="1"/>
          </p:cNvSpPr>
          <p:nvPr>
            <p:ph type="subTitle" idx="1"/>
          </p:nvPr>
        </p:nvSpPr>
        <p:spPr>
          <a:xfrm>
            <a:off x="1521414" y="2878971"/>
            <a:ext cx="9144000" cy="1356147"/>
          </a:xfrm>
        </p:spPr>
        <p:txBody>
          <a:bodyPr/>
          <a:lstStyle/>
          <a:p>
            <a:endParaRPr lang="en-GB" altLang="en-US" sz="3600" b="1" dirty="0">
              <a:solidFill>
                <a:schemeClr val="bg1"/>
              </a:solidFill>
              <a:latin typeface="Arial" panose="020B0604020202020204" pitchFamily="34" charset="0"/>
              <a:cs typeface="Arial" panose="020B0604020202020204" pitchFamily="34" charset="0"/>
            </a:endParaRPr>
          </a:p>
          <a:p>
            <a:r>
              <a:rPr lang="en-GB" altLang="en-US" sz="3600" b="1" dirty="0">
                <a:solidFill>
                  <a:schemeClr val="bg1"/>
                </a:solidFill>
                <a:latin typeface="Arial" panose="020B0604020202020204" pitchFamily="34" charset="0"/>
                <a:cs typeface="Arial" panose="020B0604020202020204" pitchFamily="34" charset="0"/>
              </a:rPr>
              <a:t>What is discrimination and how can it impact us? </a:t>
            </a:r>
          </a:p>
        </p:txBody>
      </p:sp>
      <p:sp>
        <p:nvSpPr>
          <p:cNvPr id="6" name="Frame 5"/>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pic>
        <p:nvPicPr>
          <p:cNvPr id="2054" name="Picture 7"/>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69143" y="536984"/>
            <a:ext cx="1848542" cy="2463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6741CEB2-B23B-122B-9BCF-2CB6820752F0}"/>
              </a:ext>
            </a:extLst>
          </p:cNvPr>
          <p:cNvSpPr txBox="1"/>
          <p:nvPr/>
        </p:nvSpPr>
        <p:spPr>
          <a:xfrm>
            <a:off x="4371473" y="5004329"/>
            <a:ext cx="3635958" cy="369332"/>
          </a:xfrm>
          <a:prstGeom prst="rect">
            <a:avLst/>
          </a:prstGeom>
          <a:noFill/>
        </p:spPr>
        <p:txBody>
          <a:bodyPr wrap="square" lIns="91440" tIns="45720" rIns="91440" bIns="45720" rtlCol="0" anchor="t">
            <a:spAutoFit/>
          </a:bodyPr>
          <a:lstStyle/>
          <a:p>
            <a:r>
              <a:rPr lang="en-GB" dirty="0">
                <a:latin typeface="Arial"/>
                <a:cs typeface="Arial"/>
              </a:rPr>
              <a:t>A lesson for classes aged 11 - 16</a:t>
            </a:r>
          </a:p>
        </p:txBody>
      </p:sp>
    </p:spTree>
    <p:extLst>
      <p:ext uri="{BB962C8B-B14F-4D97-AF65-F5344CB8AC3E}">
        <p14:creationId xmlns:p14="http://schemas.microsoft.com/office/powerpoint/2010/main" val="383728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sp>
        <p:nvSpPr>
          <p:cNvPr id="33" name="Rectangle 32">
            <a:extLst>
              <a:ext uri="{FF2B5EF4-FFF2-40B4-BE49-F238E27FC236}">
                <a16:creationId xmlns:a16="http://schemas.microsoft.com/office/drawing/2014/main" id="{E895C918-9F5E-D464-6C95-822DA054172D}"/>
              </a:ext>
            </a:extLst>
          </p:cNvPr>
          <p:cNvSpPr/>
          <p:nvPr/>
        </p:nvSpPr>
        <p:spPr>
          <a:xfrm>
            <a:off x="0" y="357522"/>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100"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423863" y="374650"/>
            <a:ext cx="10845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sz="3200" b="1" dirty="0">
                <a:solidFill>
                  <a:schemeClr val="bg1"/>
                </a:solidFill>
                <a:latin typeface="Lato Black" panose="020F0502020204030203" pitchFamily="34" charset="0"/>
                <a:cs typeface="Arial" panose="020B0604020202020204" pitchFamily="34" charset="0"/>
              </a:rPr>
              <a:t>Discrimination and stereotypes – how can we stop them?</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103" name="TextBox 5">
            <a:extLst>
              <a:ext uri="{FF2B5EF4-FFF2-40B4-BE49-F238E27FC236}">
                <a16:creationId xmlns:a16="http://schemas.microsoft.com/office/drawing/2014/main" id="{EC0F7E08-FA8C-F299-EACF-E6B779CD3E5D}"/>
              </a:ext>
            </a:extLst>
          </p:cNvPr>
          <p:cNvSpPr txBox="1">
            <a:spLocks noChangeArrowheads="1"/>
          </p:cNvSpPr>
          <p:nvPr/>
        </p:nvSpPr>
        <p:spPr bwMode="auto">
          <a:xfrm>
            <a:off x="733133" y="1237499"/>
            <a:ext cx="10725734" cy="5262979"/>
          </a:xfrm>
          <a:prstGeom prst="rect">
            <a:avLst/>
          </a:prstGeom>
          <a:noFill/>
          <a:ln>
            <a:noFill/>
          </a:ln>
        </p:spPr>
        <p:txBody>
          <a:bodyPr wrap="square">
            <a:spAutoFit/>
          </a:bodyPr>
          <a:lstStyle>
            <a:lvl1pPr marL="342900" indent="-342900">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pPr marL="0" indent="0" eaLnBrk="1" hangingPunct="1">
              <a:defRPr/>
            </a:pPr>
            <a:r>
              <a:rPr lang="en-US" altLang="en-US" sz="2800" dirty="0">
                <a:latin typeface="Arial" panose="020B0604020202020204" pitchFamily="34" charset="0"/>
                <a:cs typeface="Arial" panose="020B0604020202020204" pitchFamily="34" charset="0"/>
              </a:rPr>
              <a:t>Discrimination can look like: </a:t>
            </a:r>
          </a:p>
          <a:p>
            <a:pPr marL="0" indent="0" eaLnBrk="1" hangingPunct="1">
              <a:defRPr/>
            </a:pPr>
            <a:endParaRPr lang="en-US" altLang="en-US" sz="2800" dirty="0">
              <a:latin typeface="Arial" panose="020B0604020202020204" pitchFamily="34" charset="0"/>
              <a:cs typeface="Arial" panose="020B0604020202020204" pitchFamily="34" charset="0"/>
            </a:endParaRPr>
          </a:p>
          <a:p>
            <a:pPr marL="0" indent="0" eaLnBrk="1" hangingPunct="1">
              <a:defRPr/>
            </a:pPr>
            <a:r>
              <a:rPr lang="en-US" altLang="en-US" sz="2800" dirty="0">
                <a:latin typeface="Arial" panose="020B0604020202020204" pitchFamily="34" charset="0"/>
                <a:cs typeface="Arial" panose="020B0604020202020204" pitchFamily="34" charset="0"/>
              </a:rPr>
              <a:t>Being treated disrespectfully or unfairly </a:t>
            </a:r>
          </a:p>
          <a:p>
            <a:pPr marL="0" indent="0" eaLnBrk="1" hangingPunct="1">
              <a:defRPr/>
            </a:pPr>
            <a:r>
              <a:rPr lang="en-US" altLang="en-US" sz="2800" dirty="0">
                <a:latin typeface="Arial" panose="020B0604020202020204" pitchFamily="34" charset="0"/>
                <a:cs typeface="Arial" panose="020B0604020202020204" pitchFamily="34" charset="0"/>
              </a:rPr>
              <a:t>Bullying  </a:t>
            </a:r>
          </a:p>
          <a:p>
            <a:pPr marL="0" indent="0" eaLnBrk="1" hangingPunct="1">
              <a:defRPr/>
            </a:pPr>
            <a:r>
              <a:rPr lang="en-US" altLang="en-US" sz="2800" dirty="0">
                <a:latin typeface="Arial" panose="020B0604020202020204" pitchFamily="34" charset="0"/>
                <a:cs typeface="Arial" panose="020B0604020202020204" pitchFamily="34" charset="0"/>
              </a:rPr>
              <a:t>Racial remarks or insulting names</a:t>
            </a:r>
          </a:p>
          <a:p>
            <a:pPr marL="0" indent="0" eaLnBrk="1" hangingPunct="1">
              <a:defRPr/>
            </a:pPr>
            <a:r>
              <a:rPr lang="en-US" altLang="en-US" sz="2800" dirty="0">
                <a:latin typeface="Arial" panose="020B0604020202020204" pitchFamily="34" charset="0"/>
                <a:cs typeface="Arial" panose="020B0604020202020204" pitchFamily="34" charset="0"/>
              </a:rPr>
              <a:t>Online bullying </a:t>
            </a:r>
          </a:p>
          <a:p>
            <a:pPr marL="0" indent="0" eaLnBrk="1" hangingPunct="1">
              <a:defRPr/>
            </a:pPr>
            <a:r>
              <a:rPr lang="en-US" altLang="en-US" sz="2800" dirty="0">
                <a:latin typeface="Arial" panose="020B0604020202020204" pitchFamily="34" charset="0"/>
                <a:cs typeface="Arial" panose="020B0604020202020204" pitchFamily="34" charset="0"/>
              </a:rPr>
              <a:t>Social media posts containing misinformation </a:t>
            </a:r>
          </a:p>
          <a:p>
            <a:pPr marL="0" indent="0" eaLnBrk="1" hangingPunct="1">
              <a:defRPr/>
            </a:pPr>
            <a:endParaRPr lang="en-US" altLang="en-US" sz="2800" dirty="0">
              <a:latin typeface="Arial" panose="020B0604020202020204" pitchFamily="34" charset="0"/>
              <a:cs typeface="Arial" panose="020B0604020202020204" pitchFamily="34" charset="0"/>
            </a:endParaRPr>
          </a:p>
          <a:p>
            <a:pPr marL="0" indent="0" eaLnBrk="1" hangingPunct="1">
              <a:defRPr/>
            </a:pPr>
            <a:r>
              <a:rPr lang="en-US" altLang="en-US" sz="2800" dirty="0">
                <a:latin typeface="Arial" panose="020B0604020202020204" pitchFamily="34" charset="0"/>
                <a:cs typeface="Arial" panose="020B0604020202020204" pitchFamily="34" charset="0"/>
              </a:rPr>
              <a:t>What can we do as a class to stop discrimination and stereotypes?</a:t>
            </a:r>
          </a:p>
          <a:p>
            <a:pPr marL="0" indent="0" eaLnBrk="1" hangingPunct="1">
              <a:defRPr/>
            </a:pPr>
            <a:endParaRPr lang="en-US" altLang="en-US" sz="2800" dirty="0">
              <a:latin typeface="Arial" panose="020B0604020202020204" pitchFamily="34" charset="0"/>
              <a:cs typeface="Arial" panose="020B0604020202020204" pitchFamily="34" charset="0"/>
            </a:endParaRPr>
          </a:p>
          <a:p>
            <a:pPr marL="0" indent="0" eaLnBrk="1" hangingPunct="1">
              <a:defRPr/>
            </a:pPr>
            <a:r>
              <a:rPr lang="en-GB" sz="2800" b="0" i="1" dirty="0">
                <a:solidFill>
                  <a:srgbClr val="93268F"/>
                </a:solidFill>
                <a:effectLst/>
                <a:latin typeface="Arial" panose="020B0604020202020204" pitchFamily="34" charset="0"/>
                <a:cs typeface="Arial" panose="020B0604020202020204" pitchFamily="34" charset="0"/>
              </a:rPr>
              <a:t>As a class, create a list of things that you can do to help stop discrimination and stereotypes.</a:t>
            </a:r>
            <a:endParaRPr lang="en-GB" altLang="en-US" sz="2800" i="1" dirty="0">
              <a:solidFill>
                <a:srgbClr val="93268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6014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sp>
        <p:nvSpPr>
          <p:cNvPr id="33" name="Rectangle 32">
            <a:extLst>
              <a:ext uri="{FF2B5EF4-FFF2-40B4-BE49-F238E27FC236}">
                <a16:creationId xmlns:a16="http://schemas.microsoft.com/office/drawing/2014/main" id="{E895C918-9F5E-D464-6C95-822DA054172D}"/>
              </a:ext>
            </a:extLst>
          </p:cNvPr>
          <p:cNvSpPr/>
          <p:nvPr/>
        </p:nvSpPr>
        <p:spPr>
          <a:xfrm>
            <a:off x="0" y="357522"/>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100"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423863" y="374650"/>
            <a:ext cx="68929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sz="3200" b="1" dirty="0">
                <a:solidFill>
                  <a:schemeClr val="bg1"/>
                </a:solidFill>
                <a:latin typeface="Lato Black" panose="020F0502020204030203" pitchFamily="34" charset="0"/>
                <a:cs typeface="Arial" panose="020B0604020202020204" pitchFamily="34" charset="0"/>
              </a:rPr>
              <a:t>Starter activity</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103" name="TextBox 5">
            <a:extLst>
              <a:ext uri="{FF2B5EF4-FFF2-40B4-BE49-F238E27FC236}">
                <a16:creationId xmlns:a16="http://schemas.microsoft.com/office/drawing/2014/main" id="{EC0F7E08-FA8C-F299-EACF-E6B779CD3E5D}"/>
              </a:ext>
            </a:extLst>
          </p:cNvPr>
          <p:cNvSpPr txBox="1">
            <a:spLocks noChangeArrowheads="1"/>
          </p:cNvSpPr>
          <p:nvPr/>
        </p:nvSpPr>
        <p:spPr bwMode="auto">
          <a:xfrm>
            <a:off x="1000125" y="1068638"/>
            <a:ext cx="5694362" cy="6093976"/>
          </a:xfrm>
          <a:prstGeom prst="rect">
            <a:avLst/>
          </a:prstGeom>
          <a:noFill/>
          <a:ln>
            <a:noFill/>
          </a:ln>
        </p:spPr>
        <p:txBody>
          <a:bodyPr wrap="square">
            <a:spAutoFit/>
          </a:bodyPr>
          <a:lstStyle>
            <a:lvl1pPr marL="342900" indent="-342900">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pPr marL="0" indent="0" eaLnBrk="1" hangingPunct="1">
              <a:defRPr/>
            </a:pPr>
            <a:endParaRPr lang="en-US" altLang="en-US" sz="3200" b="1" dirty="0">
              <a:latin typeface="Arial" panose="020B0604020202020204" pitchFamily="34" charset="0"/>
              <a:cs typeface="Arial" panose="020B0604020202020204" pitchFamily="34" charset="0"/>
            </a:endParaRPr>
          </a:p>
          <a:p>
            <a:pPr marL="0" indent="0" eaLnBrk="1" hangingPunct="1">
              <a:defRPr/>
            </a:pPr>
            <a:endParaRPr lang="en-US" altLang="en-US" sz="3200" b="1" dirty="0">
              <a:latin typeface="Arial" panose="020B0604020202020204" pitchFamily="34" charset="0"/>
              <a:cs typeface="Arial" panose="020B0604020202020204" pitchFamily="34" charset="0"/>
            </a:endParaRPr>
          </a:p>
          <a:p>
            <a:pPr marL="0" indent="0" eaLnBrk="1" hangingPunct="1">
              <a:defRPr/>
            </a:pPr>
            <a:r>
              <a:rPr lang="en-US" altLang="en-US" sz="3200" dirty="0">
                <a:latin typeface="Arial" panose="020B0604020202020204" pitchFamily="34" charset="0"/>
                <a:cs typeface="Arial" panose="020B0604020202020204" pitchFamily="34" charset="0"/>
              </a:rPr>
              <a:t>When you hear the word ‘discrimination’ what do you think of?</a:t>
            </a:r>
          </a:p>
          <a:p>
            <a:pPr eaLnBrk="1" hangingPunct="1">
              <a:buFont typeface="Arial" panose="020B0604020202020204" pitchFamily="34" charset="0"/>
              <a:buChar char="•"/>
              <a:defRPr/>
            </a:pPr>
            <a:endParaRPr lang="en-US" altLang="en-US" sz="3200" dirty="0">
              <a:latin typeface="Arial" panose="020B0604020202020204" pitchFamily="34" charset="0"/>
              <a:cs typeface="Arial" panose="020B0604020202020204" pitchFamily="34" charset="0"/>
            </a:endParaRPr>
          </a:p>
          <a:p>
            <a:pPr marL="0" indent="0" eaLnBrk="1" hangingPunct="1">
              <a:defRPr/>
            </a:pPr>
            <a:r>
              <a:rPr lang="en-US" altLang="en-US" sz="3200" dirty="0">
                <a:latin typeface="Arial" panose="020B0604020202020204" pitchFamily="34" charset="0"/>
                <a:cs typeface="Arial" panose="020B0604020202020204" pitchFamily="34" charset="0"/>
              </a:rPr>
              <a:t>When you hear the word ‘stereotype’ what do you think of?</a:t>
            </a:r>
          </a:p>
          <a:p>
            <a:pPr eaLnBrk="1" hangingPunct="1">
              <a:buFont typeface="Arial" panose="020B0604020202020204" pitchFamily="34" charset="0"/>
              <a:buChar char="•"/>
              <a:defRPr/>
            </a:pPr>
            <a:endParaRPr lang="en-GB" altLang="en-US" sz="600" dirty="0">
              <a:latin typeface="Arial" panose="020B0604020202020204" pitchFamily="34" charset="0"/>
              <a:cs typeface="Arial" panose="020B0604020202020204" pitchFamily="34" charset="0"/>
            </a:endParaRPr>
          </a:p>
          <a:p>
            <a:pPr eaLnBrk="1" hangingPunct="1">
              <a:buFontTx/>
              <a:buChar char="-"/>
              <a:defRPr/>
            </a:pPr>
            <a:endParaRPr lang="en-GB" altLang="en-US" sz="3200" dirty="0">
              <a:latin typeface="Arial" panose="020B0604020202020204" pitchFamily="34" charset="0"/>
              <a:cs typeface="Arial" panose="020B0604020202020204" pitchFamily="34" charset="0"/>
            </a:endParaRPr>
          </a:p>
          <a:p>
            <a:pPr marL="0" indent="0" eaLnBrk="1" hangingPunct="1">
              <a:defRPr/>
            </a:pPr>
            <a:endParaRPr lang="en-GB" altLang="en-US" sz="3200" dirty="0">
              <a:latin typeface="Arial" panose="020B0604020202020204" pitchFamily="34" charset="0"/>
              <a:cs typeface="Arial" panose="020B0604020202020204" pitchFamily="34" charset="0"/>
            </a:endParaRPr>
          </a:p>
          <a:p>
            <a:pPr eaLnBrk="1" hangingPunct="1">
              <a:buFontTx/>
              <a:buChar char="-"/>
              <a:defRPr/>
            </a:pPr>
            <a:endParaRPr lang="en-GB" altLang="en-US" sz="3200" dirty="0">
              <a:latin typeface="Arial" panose="020B0604020202020204" pitchFamily="34" charset="0"/>
              <a:cs typeface="Arial" panose="020B0604020202020204" pitchFamily="34" charset="0"/>
            </a:endParaRPr>
          </a:p>
        </p:txBody>
      </p:sp>
      <p:pic>
        <p:nvPicPr>
          <p:cNvPr id="3" name="Graphic 2" descr="Thought with solid fill">
            <a:extLst>
              <a:ext uri="{FF2B5EF4-FFF2-40B4-BE49-F238E27FC236}">
                <a16:creationId xmlns:a16="http://schemas.microsoft.com/office/drawing/2014/main" id="{922CF88A-3C41-03B6-FE89-09446336DE6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30702" y="2198582"/>
            <a:ext cx="2460835" cy="2460835"/>
          </a:xfrm>
          <a:prstGeom prst="rect">
            <a:avLst/>
          </a:prstGeom>
        </p:spPr>
      </p:pic>
    </p:spTree>
    <p:extLst>
      <p:ext uri="{BB962C8B-B14F-4D97-AF65-F5344CB8AC3E}">
        <p14:creationId xmlns:p14="http://schemas.microsoft.com/office/powerpoint/2010/main" val="4269454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sp>
        <p:nvSpPr>
          <p:cNvPr id="33" name="Rectangle 32">
            <a:extLst>
              <a:ext uri="{FF2B5EF4-FFF2-40B4-BE49-F238E27FC236}">
                <a16:creationId xmlns:a16="http://schemas.microsoft.com/office/drawing/2014/main" id="{E895C918-9F5E-D464-6C95-822DA054172D}"/>
              </a:ext>
            </a:extLst>
          </p:cNvPr>
          <p:cNvSpPr/>
          <p:nvPr/>
        </p:nvSpPr>
        <p:spPr>
          <a:xfrm>
            <a:off x="0" y="325438"/>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100"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423863" y="374650"/>
            <a:ext cx="689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b="1">
                <a:solidFill>
                  <a:schemeClr val="bg1"/>
                </a:solidFill>
                <a:latin typeface="Lato Black" panose="020F0502020204030203" pitchFamily="34" charset="0"/>
                <a:cs typeface="Arial" panose="020B0604020202020204" pitchFamily="34" charset="0"/>
              </a:rPr>
              <a:t>Definitions</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103" name="TextBox 5">
            <a:extLst>
              <a:ext uri="{FF2B5EF4-FFF2-40B4-BE49-F238E27FC236}">
                <a16:creationId xmlns:a16="http://schemas.microsoft.com/office/drawing/2014/main" id="{EC0F7E08-FA8C-F299-EACF-E6B779CD3E5D}"/>
              </a:ext>
            </a:extLst>
          </p:cNvPr>
          <p:cNvSpPr txBox="1">
            <a:spLocks noChangeArrowheads="1"/>
          </p:cNvSpPr>
          <p:nvPr/>
        </p:nvSpPr>
        <p:spPr bwMode="auto">
          <a:xfrm>
            <a:off x="539750" y="1689017"/>
            <a:ext cx="10896600" cy="5262979"/>
          </a:xfrm>
          <a:prstGeom prst="rect">
            <a:avLst/>
          </a:prstGeom>
          <a:noFill/>
          <a:ln>
            <a:noFill/>
          </a:ln>
        </p:spPr>
        <p:txBody>
          <a:bodyPr lIns="91440" tIns="45720" rIns="91440" bIns="45720" anchor="t">
            <a:spAutoFit/>
          </a:bodyPr>
          <a:lstStyle>
            <a:lvl1pPr marL="342900" indent="-342900">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pPr>
              <a:buFont typeface="Arial" panose="020B0604020202020204" pitchFamily="34" charset="0"/>
              <a:buChar char="•"/>
            </a:pPr>
            <a:r>
              <a:rPr lang="en-US" sz="2400" b="1" i="0" u="none" strike="noStrike">
                <a:solidFill>
                  <a:srgbClr val="000000"/>
                </a:solidFill>
                <a:effectLst/>
                <a:highlight>
                  <a:srgbClr val="FFFFFF"/>
                </a:highlight>
                <a:latin typeface="Arial"/>
                <a:cs typeface="Arial"/>
              </a:rPr>
              <a:t>Discrimination </a:t>
            </a:r>
            <a:r>
              <a:rPr lang="en-US" sz="2400">
                <a:solidFill>
                  <a:srgbClr val="000000"/>
                </a:solidFill>
                <a:highlight>
                  <a:srgbClr val="FFFFFF"/>
                </a:highlight>
                <a:latin typeface="Arial"/>
                <a:cs typeface="Arial"/>
              </a:rPr>
              <a:t>-</a:t>
            </a:r>
            <a:r>
              <a:rPr lang="en-US" sz="2400" b="1">
                <a:solidFill>
                  <a:srgbClr val="000000"/>
                </a:solidFill>
                <a:highlight>
                  <a:srgbClr val="FFFFFF"/>
                </a:highlight>
                <a:latin typeface="Arial"/>
                <a:cs typeface="Arial"/>
              </a:rPr>
              <a:t> </a:t>
            </a:r>
            <a:r>
              <a:rPr lang="en-US" sz="2400" b="0" i="0" u="none" strike="noStrike">
                <a:solidFill>
                  <a:srgbClr val="000000"/>
                </a:solidFill>
                <a:effectLst/>
                <a:highlight>
                  <a:srgbClr val="FFFFFF"/>
                </a:highlight>
                <a:latin typeface="Arial"/>
                <a:cs typeface="Arial"/>
              </a:rPr>
              <a:t>to act unfairly towards a person or group of people.</a:t>
            </a:r>
            <a:endParaRPr lang="en-US" sz="3200" b="0" i="0">
              <a:solidFill>
                <a:srgbClr val="000000"/>
              </a:solidFill>
              <a:effectLst/>
              <a:highlight>
                <a:srgbClr val="FFFFFF"/>
              </a:highlight>
              <a:latin typeface="Arial"/>
              <a:cs typeface="Arial"/>
            </a:endParaRPr>
          </a:p>
          <a:p>
            <a:pPr algn="l" rtl="0" fontAlgn="base">
              <a:buFont typeface="Arial" panose="020B0604020202020204" pitchFamily="34" charset="0"/>
              <a:buChar char="•"/>
            </a:pPr>
            <a:r>
              <a:rPr lang="en-US" sz="2400" b="1" i="0" u="none" strike="noStrike" dirty="0">
                <a:solidFill>
                  <a:srgbClr val="000000"/>
                </a:solidFill>
                <a:effectLst/>
                <a:highlight>
                  <a:srgbClr val="FFFFFF"/>
                </a:highlight>
                <a:latin typeface="Arial" panose="020B0604020202020204" pitchFamily="34" charset="0"/>
              </a:rPr>
              <a:t>Stereotype</a:t>
            </a:r>
            <a:r>
              <a:rPr lang="en-US" sz="2400" b="0" i="0" u="none" strike="noStrike" dirty="0">
                <a:solidFill>
                  <a:srgbClr val="000000"/>
                </a:solidFill>
                <a:effectLst/>
                <a:highlight>
                  <a:srgbClr val="FFFFFF"/>
                </a:highlight>
                <a:latin typeface="Arial" panose="020B0604020202020204" pitchFamily="34" charset="0"/>
              </a:rPr>
              <a:t> - a description or assumption made about a group of people without evidence. </a:t>
            </a:r>
            <a:r>
              <a:rPr lang="en-US" sz="2400" b="0" i="0" dirty="0">
                <a:solidFill>
                  <a:srgbClr val="000000"/>
                </a:solidFill>
                <a:effectLst/>
                <a:highlight>
                  <a:srgbClr val="FFFFFF"/>
                </a:highlight>
                <a:latin typeface="Arial" panose="020B0604020202020204" pitchFamily="34" charset="0"/>
              </a:rPr>
              <a:t> </a:t>
            </a:r>
            <a:endParaRPr lang="en-US" sz="3200" b="0" i="0" dirty="0">
              <a:solidFill>
                <a:srgbClr val="000000"/>
              </a:solidFill>
              <a:effectLst/>
              <a:highlight>
                <a:srgbClr val="FFFFFF"/>
              </a:highlight>
              <a:latin typeface="Segoe UI" panose="020B0502040204020203" pitchFamily="34" charset="0"/>
            </a:endParaRPr>
          </a:p>
          <a:p>
            <a:pPr>
              <a:buFont typeface="Arial" panose="020B0604020202020204" pitchFamily="34" charset="0"/>
              <a:buChar char="•"/>
            </a:pPr>
            <a:r>
              <a:rPr lang="en-US" sz="2400" b="1" i="0" u="none" strike="noStrike" dirty="0">
                <a:solidFill>
                  <a:srgbClr val="000000"/>
                </a:solidFill>
                <a:effectLst/>
                <a:highlight>
                  <a:srgbClr val="FFFFFF"/>
                </a:highlight>
                <a:latin typeface="Arial"/>
                <a:cs typeface="Arial"/>
              </a:rPr>
              <a:t>Prejudice</a:t>
            </a:r>
            <a:r>
              <a:rPr lang="en-US" sz="2400" dirty="0">
                <a:solidFill>
                  <a:srgbClr val="000000"/>
                </a:solidFill>
                <a:highlight>
                  <a:srgbClr val="FFFFFF"/>
                </a:highlight>
                <a:latin typeface="Arial"/>
                <a:cs typeface="Arial"/>
              </a:rPr>
              <a:t> -</a:t>
            </a:r>
            <a:r>
              <a:rPr lang="en-US" sz="2400" b="0" i="0" u="none" strike="noStrike" dirty="0">
                <a:solidFill>
                  <a:srgbClr val="000000"/>
                </a:solidFill>
                <a:effectLst/>
                <a:highlight>
                  <a:srgbClr val="FFFFFF"/>
                </a:highlight>
                <a:latin typeface="Arial"/>
                <a:cs typeface="Arial"/>
              </a:rPr>
              <a:t> when you judge someone unfairly without knowing them.</a:t>
            </a:r>
            <a:r>
              <a:rPr lang="en-US" sz="2400" b="0" i="0" dirty="0">
                <a:solidFill>
                  <a:srgbClr val="000000"/>
                </a:solidFill>
                <a:effectLst/>
                <a:highlight>
                  <a:srgbClr val="FFFFFF"/>
                </a:highlight>
                <a:latin typeface="Arial"/>
                <a:cs typeface="Arial"/>
              </a:rPr>
              <a:t> </a:t>
            </a:r>
            <a:endParaRPr lang="en-US" sz="3200" b="0" i="0">
              <a:solidFill>
                <a:srgbClr val="000000"/>
              </a:solidFill>
              <a:effectLst/>
              <a:highlight>
                <a:srgbClr val="FFFFFF"/>
              </a:highlight>
              <a:latin typeface="Arial"/>
              <a:cs typeface="Arial"/>
            </a:endParaRPr>
          </a:p>
          <a:p>
            <a:pPr>
              <a:buFont typeface="Arial" panose="020B0604020202020204" pitchFamily="34" charset="0"/>
              <a:buChar char="•"/>
            </a:pPr>
            <a:r>
              <a:rPr lang="en-US" sz="2400" b="1" i="0" u="none" strike="noStrike" dirty="0">
                <a:solidFill>
                  <a:srgbClr val="000000"/>
                </a:solidFill>
                <a:effectLst/>
                <a:highlight>
                  <a:srgbClr val="FFFFFF"/>
                </a:highlight>
                <a:latin typeface="Arial"/>
                <a:cs typeface="Arial"/>
              </a:rPr>
              <a:t>Racism</a:t>
            </a:r>
            <a:r>
              <a:rPr lang="en-US" sz="2400" dirty="0">
                <a:solidFill>
                  <a:srgbClr val="000000"/>
                </a:solidFill>
                <a:highlight>
                  <a:srgbClr val="FFFFFF"/>
                </a:highlight>
                <a:latin typeface="Arial"/>
                <a:cs typeface="Arial"/>
              </a:rPr>
              <a:t> -</a:t>
            </a:r>
            <a:r>
              <a:rPr lang="en-US" sz="2400" b="0" i="0" u="none" strike="noStrike" dirty="0">
                <a:solidFill>
                  <a:srgbClr val="000000"/>
                </a:solidFill>
                <a:effectLst/>
                <a:highlight>
                  <a:srgbClr val="FFFFFF"/>
                </a:highlight>
                <a:latin typeface="Arial"/>
                <a:cs typeface="Arial"/>
              </a:rPr>
              <a:t> when people are treated unfairly because of their skin </a:t>
            </a:r>
            <a:r>
              <a:rPr lang="en-US" sz="2400" b="0" i="0" u="none" strike="noStrike" dirty="0" err="1">
                <a:solidFill>
                  <a:srgbClr val="000000"/>
                </a:solidFill>
                <a:effectLst/>
                <a:highlight>
                  <a:srgbClr val="FFFFFF"/>
                </a:highlight>
                <a:latin typeface="Arial"/>
                <a:cs typeface="Arial"/>
              </a:rPr>
              <a:t>colour</a:t>
            </a:r>
            <a:r>
              <a:rPr lang="en-US" sz="2400" b="0" i="0" u="none" strike="noStrike" dirty="0">
                <a:solidFill>
                  <a:srgbClr val="000000"/>
                </a:solidFill>
                <a:effectLst/>
                <a:highlight>
                  <a:srgbClr val="FFFFFF"/>
                </a:highlight>
                <a:latin typeface="Arial"/>
                <a:cs typeface="Arial"/>
              </a:rPr>
              <a:t> or background.</a:t>
            </a:r>
            <a:r>
              <a:rPr lang="en-US" sz="2400" b="0" i="0" dirty="0">
                <a:solidFill>
                  <a:srgbClr val="000000"/>
                </a:solidFill>
                <a:effectLst/>
                <a:highlight>
                  <a:srgbClr val="FFFFFF"/>
                </a:highlight>
                <a:latin typeface="Arial"/>
                <a:cs typeface="Arial"/>
              </a:rPr>
              <a:t> </a:t>
            </a:r>
            <a:endParaRPr lang="en-US" sz="3200" b="0" i="0" dirty="0">
              <a:solidFill>
                <a:srgbClr val="000000"/>
              </a:solidFill>
              <a:effectLst/>
              <a:highlight>
                <a:srgbClr val="FFFFFF"/>
              </a:highlight>
              <a:latin typeface="Arial"/>
              <a:cs typeface="Arial"/>
            </a:endParaRPr>
          </a:p>
          <a:p>
            <a:pPr>
              <a:buFont typeface="Arial" panose="020B0604020202020204" pitchFamily="34" charset="0"/>
              <a:buChar char="•"/>
            </a:pPr>
            <a:r>
              <a:rPr lang="en-US" sz="2400" b="1" i="0" u="none" strike="noStrike" dirty="0">
                <a:solidFill>
                  <a:srgbClr val="000000"/>
                </a:solidFill>
                <a:effectLst/>
                <a:highlight>
                  <a:srgbClr val="FFFFFF"/>
                </a:highlight>
                <a:latin typeface="Arial"/>
                <a:cs typeface="Arial"/>
              </a:rPr>
              <a:t>Sexism</a:t>
            </a:r>
            <a:r>
              <a:rPr lang="en-US" sz="2400" dirty="0">
                <a:solidFill>
                  <a:srgbClr val="000000"/>
                </a:solidFill>
                <a:highlight>
                  <a:srgbClr val="FFFFFF"/>
                </a:highlight>
                <a:latin typeface="Arial"/>
                <a:cs typeface="Arial"/>
              </a:rPr>
              <a:t> -</a:t>
            </a:r>
            <a:r>
              <a:rPr lang="en-US" sz="2400" b="0" i="0" u="none" strike="noStrike" dirty="0">
                <a:solidFill>
                  <a:srgbClr val="000000"/>
                </a:solidFill>
                <a:effectLst/>
                <a:highlight>
                  <a:srgbClr val="FFFFFF"/>
                </a:highlight>
                <a:latin typeface="Arial"/>
                <a:cs typeface="Arial"/>
              </a:rPr>
              <a:t> when people are treated unfairly because of their perceived gender.</a:t>
            </a:r>
            <a:r>
              <a:rPr lang="en-US" sz="2400" b="0" i="0" dirty="0">
                <a:solidFill>
                  <a:srgbClr val="000000"/>
                </a:solidFill>
                <a:effectLst/>
                <a:highlight>
                  <a:srgbClr val="FFFFFF"/>
                </a:highlight>
                <a:latin typeface="Arial"/>
                <a:cs typeface="Arial"/>
              </a:rPr>
              <a:t> </a:t>
            </a:r>
            <a:endParaRPr lang="en-US" sz="3200" b="0" i="0" dirty="0">
              <a:solidFill>
                <a:srgbClr val="000000"/>
              </a:solidFill>
              <a:effectLst/>
              <a:highlight>
                <a:srgbClr val="FFFFFF"/>
              </a:highlight>
              <a:latin typeface="Arial"/>
              <a:cs typeface="Arial"/>
            </a:endParaRPr>
          </a:p>
          <a:p>
            <a:pPr>
              <a:buFont typeface="Arial" panose="020B0604020202020204" pitchFamily="34" charset="0"/>
              <a:buChar char="•"/>
            </a:pPr>
            <a:r>
              <a:rPr lang="en-US" sz="2400" b="1" i="0" u="none" strike="noStrike">
                <a:solidFill>
                  <a:srgbClr val="000000"/>
                </a:solidFill>
                <a:effectLst/>
                <a:highlight>
                  <a:srgbClr val="FFFFFF"/>
                </a:highlight>
                <a:latin typeface="Arial"/>
                <a:cs typeface="Arial"/>
              </a:rPr>
              <a:t>Disablism</a:t>
            </a:r>
            <a:r>
              <a:rPr lang="en-US" sz="2400">
                <a:solidFill>
                  <a:srgbClr val="000000"/>
                </a:solidFill>
                <a:highlight>
                  <a:srgbClr val="FFFFFF"/>
                </a:highlight>
                <a:latin typeface="Arial"/>
                <a:cs typeface="Arial"/>
              </a:rPr>
              <a:t> -</a:t>
            </a:r>
            <a:r>
              <a:rPr lang="en-US" sz="2400" b="0" i="0" u="none" strike="noStrike">
                <a:solidFill>
                  <a:srgbClr val="000000"/>
                </a:solidFill>
                <a:effectLst/>
                <a:highlight>
                  <a:srgbClr val="FFFFFF"/>
                </a:highlight>
                <a:latin typeface="Arial"/>
                <a:cs typeface="Arial"/>
              </a:rPr>
              <a:t> when people are treated unfairly because of their disability. </a:t>
            </a:r>
            <a:r>
              <a:rPr lang="en-US" sz="2400" b="0" i="0">
                <a:solidFill>
                  <a:srgbClr val="000000"/>
                </a:solidFill>
                <a:effectLst/>
                <a:highlight>
                  <a:srgbClr val="FFFFFF"/>
                </a:highlight>
                <a:latin typeface="Arial"/>
                <a:cs typeface="Arial"/>
              </a:rPr>
              <a:t> </a:t>
            </a:r>
            <a:endParaRPr lang="en-US" sz="3200" b="0" i="0">
              <a:solidFill>
                <a:srgbClr val="000000"/>
              </a:solidFill>
              <a:effectLst/>
              <a:highlight>
                <a:srgbClr val="FFFFFF"/>
              </a:highlight>
              <a:latin typeface="Arial"/>
              <a:cs typeface="Arial"/>
            </a:endParaRPr>
          </a:p>
          <a:p>
            <a:pPr>
              <a:buFont typeface="Arial" panose="020B0604020202020204" pitchFamily="34" charset="0"/>
              <a:buChar char="•"/>
            </a:pPr>
            <a:r>
              <a:rPr lang="en-US" sz="2400" b="1" i="0" u="none" strike="noStrike">
                <a:solidFill>
                  <a:srgbClr val="000000"/>
                </a:solidFill>
                <a:effectLst/>
                <a:highlight>
                  <a:srgbClr val="FFFFFF"/>
                </a:highlight>
                <a:latin typeface="Arial"/>
                <a:cs typeface="Arial"/>
              </a:rPr>
              <a:t>Genocide</a:t>
            </a:r>
            <a:r>
              <a:rPr lang="en-US" sz="2400">
                <a:solidFill>
                  <a:srgbClr val="000000"/>
                </a:solidFill>
                <a:highlight>
                  <a:srgbClr val="FFFFFF"/>
                </a:highlight>
                <a:latin typeface="Arial"/>
                <a:cs typeface="Arial"/>
              </a:rPr>
              <a:t> -</a:t>
            </a:r>
            <a:r>
              <a:rPr lang="en-US" sz="2400" b="0" i="0" u="none" strike="noStrike">
                <a:solidFill>
                  <a:srgbClr val="000000"/>
                </a:solidFill>
                <a:effectLst/>
                <a:highlight>
                  <a:srgbClr val="FFFFFF"/>
                </a:highlight>
                <a:latin typeface="Arial"/>
                <a:cs typeface="Arial"/>
              </a:rPr>
              <a:t> the intentional destruction of a group of people in whole or in </a:t>
            </a:r>
            <a:r>
              <a:rPr lang="en-US" sz="2400" b="0" i="0" u="none" strike="noStrike" dirty="0">
                <a:solidFill>
                  <a:srgbClr val="000000"/>
                </a:solidFill>
                <a:effectLst/>
                <a:highlight>
                  <a:srgbClr val="FFFFFF"/>
                </a:highlight>
                <a:latin typeface="Arial"/>
                <a:cs typeface="Arial"/>
              </a:rPr>
              <a:t>part. </a:t>
            </a:r>
            <a:r>
              <a:rPr lang="en-US" sz="2400" b="0" i="0" dirty="0">
                <a:solidFill>
                  <a:srgbClr val="000000"/>
                </a:solidFill>
                <a:effectLst/>
                <a:highlight>
                  <a:srgbClr val="FFFFFF"/>
                </a:highlight>
                <a:latin typeface="Arial"/>
                <a:cs typeface="Arial"/>
              </a:rPr>
              <a:t> </a:t>
            </a:r>
            <a:endParaRPr lang="en-GB" altLang="en-US" sz="600" dirty="0">
              <a:latin typeface="Arial"/>
              <a:cs typeface="Arial"/>
            </a:endParaRPr>
          </a:p>
          <a:p>
            <a:pPr eaLnBrk="1" hangingPunct="1">
              <a:buFontTx/>
              <a:buChar char="-"/>
              <a:defRPr/>
            </a:pPr>
            <a:endParaRPr lang="en-GB" altLang="en-US" sz="2400" dirty="0">
              <a:latin typeface="Arial" panose="020B0604020202020204" pitchFamily="34" charset="0"/>
              <a:cs typeface="Arial" panose="020B0604020202020204" pitchFamily="34" charset="0"/>
            </a:endParaRPr>
          </a:p>
          <a:p>
            <a:pPr marL="0" indent="0" eaLnBrk="1" hangingPunct="1">
              <a:defRPr/>
            </a:pPr>
            <a:endParaRPr lang="en-GB" altLang="en-US" sz="2400" dirty="0">
              <a:latin typeface="Arial" panose="020B0604020202020204" pitchFamily="34" charset="0"/>
              <a:cs typeface="Arial" panose="020B0604020202020204" pitchFamily="34" charset="0"/>
            </a:endParaRPr>
          </a:p>
          <a:p>
            <a:pPr eaLnBrk="1" hangingPunct="1">
              <a:buFontTx/>
              <a:buChar char="-"/>
              <a:defRPr/>
            </a:pPr>
            <a:endParaRPr lang="en-GB" altLang="en-US" sz="2400"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Box 29"/>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2800">
                <a:solidFill>
                  <a:schemeClr val="bg1"/>
                </a:solidFill>
                <a:latin typeface="Arial" panose="020B0604020202020204" pitchFamily="34" charset="0"/>
                <a:cs typeface="Arial" panose="020B0604020202020204" pitchFamily="34" charset="0"/>
              </a:rPr>
              <a:t>Darfur in Sudan</a:t>
            </a:r>
          </a:p>
        </p:txBody>
      </p:sp>
      <p:sp>
        <p:nvSpPr>
          <p:cNvPr id="33" name="Rectangle 32"/>
          <p:cNvSpPr/>
          <p:nvPr/>
        </p:nvSpPr>
        <p:spPr>
          <a:xfrm>
            <a:off x="0" y="325438"/>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078" name="TextBox 33"/>
          <p:cNvSpPr txBox="1">
            <a:spLocks noChangeArrowheads="1"/>
          </p:cNvSpPr>
          <p:nvPr/>
        </p:nvSpPr>
        <p:spPr bwMode="auto">
          <a:xfrm>
            <a:off x="423863" y="374650"/>
            <a:ext cx="68929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sz="2800" b="1" dirty="0">
                <a:solidFill>
                  <a:schemeClr val="bg1"/>
                </a:solidFill>
                <a:latin typeface="Arial" panose="020B0604020202020204" pitchFamily="34" charset="0"/>
                <a:cs typeface="Arial" panose="020B0604020202020204" pitchFamily="34" charset="0"/>
              </a:rPr>
              <a:t>What is discrimination?</a:t>
            </a:r>
          </a:p>
        </p:txBody>
      </p:sp>
      <p:pic>
        <p:nvPicPr>
          <p:cNvPr id="3080" name="Picture 38"/>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6" name="TextBox 5">
            <a:extLst>
              <a:ext uri="{FF2B5EF4-FFF2-40B4-BE49-F238E27FC236}">
                <a16:creationId xmlns:a16="http://schemas.microsoft.com/office/drawing/2014/main" id="{60366408-8E1F-46D5-8B78-43848FD163F6}"/>
              </a:ext>
            </a:extLst>
          </p:cNvPr>
          <p:cNvSpPr txBox="1"/>
          <p:nvPr/>
        </p:nvSpPr>
        <p:spPr>
          <a:xfrm>
            <a:off x="650602" y="1659285"/>
            <a:ext cx="10890796" cy="3539430"/>
          </a:xfrm>
          <a:prstGeom prst="rect">
            <a:avLst/>
          </a:prstGeom>
          <a:noFill/>
        </p:spPr>
        <p:txBody>
          <a:bodyPr wrap="square" rtlCol="0">
            <a:spAutoFit/>
          </a:bodyPr>
          <a:lstStyle/>
          <a:p>
            <a:endParaRPr lang="en-US" sz="2800" i="1" dirty="0">
              <a:solidFill>
                <a:srgbClr val="94278F"/>
              </a:solidFill>
              <a:latin typeface="Arial" panose="020B0604020202020204" pitchFamily="34" charset="0"/>
              <a:cs typeface="Arial" panose="020B0604020202020204" pitchFamily="34" charset="0"/>
            </a:endParaRPr>
          </a:p>
          <a:p>
            <a:r>
              <a:rPr lang="en-US" sz="2800" i="1" dirty="0">
                <a:solidFill>
                  <a:srgbClr val="94278F"/>
                </a:solidFill>
                <a:latin typeface="Arial" panose="020B0604020202020204" pitchFamily="34" charset="0"/>
                <a:cs typeface="Arial" panose="020B0604020202020204" pitchFamily="34" charset="0"/>
              </a:rPr>
              <a:t>Discrimination means to act unfairly towards a person or group of people. It occurs because of prejudice and stereotypes, often leading to exclusion or bullying.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Can you think of any examples of discrimination?</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For example, racism is a type of discrimination. </a:t>
            </a:r>
          </a:p>
        </p:txBody>
      </p:sp>
    </p:spTree>
    <p:extLst>
      <p:ext uri="{BB962C8B-B14F-4D97-AF65-F5344CB8AC3E}">
        <p14:creationId xmlns:p14="http://schemas.microsoft.com/office/powerpoint/2010/main" val="295408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29"/>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2800">
                <a:solidFill>
                  <a:schemeClr val="bg1"/>
                </a:solidFill>
                <a:latin typeface="Arial" panose="020B0604020202020204" pitchFamily="34" charset="0"/>
                <a:cs typeface="Arial" panose="020B0604020202020204" pitchFamily="34" charset="0"/>
              </a:rPr>
              <a:t>Darfur in Sudan</a:t>
            </a:r>
          </a:p>
        </p:txBody>
      </p:sp>
      <p:sp>
        <p:nvSpPr>
          <p:cNvPr id="33" name="Rectangle 32"/>
          <p:cNvSpPr/>
          <p:nvPr/>
        </p:nvSpPr>
        <p:spPr>
          <a:xfrm>
            <a:off x="0" y="325438"/>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078" name="TextBox 33"/>
          <p:cNvSpPr txBox="1">
            <a:spLocks noChangeArrowheads="1"/>
          </p:cNvSpPr>
          <p:nvPr/>
        </p:nvSpPr>
        <p:spPr bwMode="auto">
          <a:xfrm>
            <a:off x="423863" y="374650"/>
            <a:ext cx="68929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sz="2800" b="1" dirty="0">
                <a:solidFill>
                  <a:schemeClr val="bg1"/>
                </a:solidFill>
                <a:latin typeface="Arial" panose="020B0604020202020204" pitchFamily="34" charset="0"/>
                <a:cs typeface="Arial" panose="020B0604020202020204" pitchFamily="34" charset="0"/>
              </a:rPr>
              <a:t>What is a stereotype?</a:t>
            </a:r>
          </a:p>
        </p:txBody>
      </p:sp>
      <p:pic>
        <p:nvPicPr>
          <p:cNvPr id="3080" name="Picture 38"/>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6" name="TextBox 5">
            <a:extLst>
              <a:ext uri="{FF2B5EF4-FFF2-40B4-BE49-F238E27FC236}">
                <a16:creationId xmlns:a16="http://schemas.microsoft.com/office/drawing/2014/main" id="{60366408-8E1F-46D5-8B78-43848FD163F6}"/>
              </a:ext>
            </a:extLst>
          </p:cNvPr>
          <p:cNvSpPr txBox="1"/>
          <p:nvPr/>
        </p:nvSpPr>
        <p:spPr>
          <a:xfrm>
            <a:off x="650602" y="1659285"/>
            <a:ext cx="10890796" cy="3539430"/>
          </a:xfrm>
          <a:prstGeom prst="rect">
            <a:avLst/>
          </a:prstGeom>
          <a:noFill/>
        </p:spPr>
        <p:txBody>
          <a:bodyPr wrap="square" rtlCol="0">
            <a:spAutoFit/>
          </a:bodyPr>
          <a:lstStyle/>
          <a:p>
            <a:endParaRPr lang="en-US" sz="2800" i="1" dirty="0">
              <a:solidFill>
                <a:srgbClr val="94278F"/>
              </a:solidFill>
              <a:latin typeface="Arial" panose="020B0604020202020204" pitchFamily="34" charset="0"/>
              <a:cs typeface="Arial" panose="020B0604020202020204" pitchFamily="34" charset="0"/>
            </a:endParaRPr>
          </a:p>
          <a:p>
            <a:r>
              <a:rPr lang="en-US" sz="2800" i="1" dirty="0">
                <a:solidFill>
                  <a:srgbClr val="94278F"/>
                </a:solidFill>
                <a:latin typeface="Arial" panose="020B0604020202020204" pitchFamily="34" charset="0"/>
                <a:cs typeface="Arial" panose="020B0604020202020204" pitchFamily="34" charset="0"/>
              </a:rPr>
              <a:t>A stereotype is a description or assumption made about a group of people that is applied to all of them, regardless of whether it is factual.</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Can you think of any examples of a stereotype?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For example, ‘people with brown hair love science’. </a:t>
            </a:r>
          </a:p>
        </p:txBody>
      </p:sp>
    </p:spTree>
    <p:extLst>
      <p:ext uri="{BB962C8B-B14F-4D97-AF65-F5344CB8AC3E}">
        <p14:creationId xmlns:p14="http://schemas.microsoft.com/office/powerpoint/2010/main" val="4241766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29"/>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2800">
                <a:solidFill>
                  <a:schemeClr val="bg1"/>
                </a:solidFill>
                <a:latin typeface="Arial" panose="020B0604020202020204" pitchFamily="34" charset="0"/>
                <a:cs typeface="Arial" panose="020B0604020202020204" pitchFamily="34" charset="0"/>
              </a:rPr>
              <a:t>Darfur in Sudan</a:t>
            </a:r>
          </a:p>
        </p:txBody>
      </p:sp>
      <p:sp>
        <p:nvSpPr>
          <p:cNvPr id="33" name="Rectangle 32"/>
          <p:cNvSpPr/>
          <p:nvPr/>
        </p:nvSpPr>
        <p:spPr>
          <a:xfrm>
            <a:off x="0" y="325438"/>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3078" name="TextBox 33"/>
          <p:cNvSpPr txBox="1">
            <a:spLocks noChangeArrowheads="1"/>
          </p:cNvSpPr>
          <p:nvPr/>
        </p:nvSpPr>
        <p:spPr bwMode="auto">
          <a:xfrm>
            <a:off x="423863" y="374650"/>
            <a:ext cx="104526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sz="2800" b="1" dirty="0">
                <a:solidFill>
                  <a:schemeClr val="bg1"/>
                </a:solidFill>
                <a:latin typeface="Arial" panose="020B0604020202020204" pitchFamily="34" charset="0"/>
                <a:cs typeface="Arial" panose="020B0604020202020204" pitchFamily="34" charset="0"/>
              </a:rPr>
              <a:t>How does discrimination and stereotyping affect people? </a:t>
            </a:r>
          </a:p>
        </p:txBody>
      </p:sp>
      <p:pic>
        <p:nvPicPr>
          <p:cNvPr id="3080" name="Picture 38"/>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6" name="TextBox 5">
            <a:extLst>
              <a:ext uri="{FF2B5EF4-FFF2-40B4-BE49-F238E27FC236}">
                <a16:creationId xmlns:a16="http://schemas.microsoft.com/office/drawing/2014/main" id="{60366408-8E1F-46D5-8B78-43848FD163F6}"/>
              </a:ext>
            </a:extLst>
          </p:cNvPr>
          <p:cNvSpPr txBox="1"/>
          <p:nvPr/>
        </p:nvSpPr>
        <p:spPr>
          <a:xfrm>
            <a:off x="650602" y="1929616"/>
            <a:ext cx="10890796" cy="3970318"/>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Discrimination can be very hurtful and affect people in many negative ways.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People who experience discrimination can:</a:t>
            </a:r>
          </a:p>
          <a:p>
            <a:pPr marL="457200" indent="-457200">
              <a:buFontTx/>
              <a:buChar char="-"/>
            </a:pPr>
            <a:r>
              <a:rPr lang="en-US" sz="2800" dirty="0">
                <a:latin typeface="Arial" panose="020B0604020202020204" pitchFamily="34" charset="0"/>
                <a:cs typeface="Arial" panose="020B0604020202020204" pitchFamily="34" charset="0"/>
              </a:rPr>
              <a:t>Feel scared or stressed</a:t>
            </a:r>
          </a:p>
          <a:p>
            <a:pPr marL="457200" indent="-457200">
              <a:buFontTx/>
              <a:buChar char="-"/>
            </a:pPr>
            <a:r>
              <a:rPr lang="en-US" sz="2800" dirty="0">
                <a:latin typeface="Arial" panose="020B0604020202020204" pitchFamily="34" charset="0"/>
                <a:cs typeface="Arial" panose="020B0604020202020204" pitchFamily="34" charset="0"/>
              </a:rPr>
              <a:t>Have low self-esteem</a:t>
            </a:r>
          </a:p>
          <a:p>
            <a:pPr marL="457200" indent="-457200">
              <a:buFontTx/>
              <a:buChar char="-"/>
            </a:pPr>
            <a:r>
              <a:rPr lang="en-US" sz="2800" dirty="0">
                <a:latin typeface="Arial" panose="020B0604020202020204" pitchFamily="34" charset="0"/>
                <a:cs typeface="Arial" panose="020B0604020202020204" pitchFamily="34" charset="0"/>
              </a:rPr>
              <a:t>Have poor mental health</a:t>
            </a:r>
          </a:p>
          <a:p>
            <a:pPr marL="457200" indent="-457200">
              <a:buFontTx/>
              <a:buChar char="-"/>
            </a:pPr>
            <a:r>
              <a:rPr lang="en-US" sz="2800" dirty="0">
                <a:latin typeface="Arial" panose="020B0604020202020204" pitchFamily="34" charset="0"/>
                <a:cs typeface="Arial" panose="020B0604020202020204" pitchFamily="34" charset="0"/>
              </a:rPr>
              <a:t>Find it difficult to achieve highly</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797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103" name="TextBox 5">
            <a:extLst>
              <a:ext uri="{FF2B5EF4-FFF2-40B4-BE49-F238E27FC236}">
                <a16:creationId xmlns:a16="http://schemas.microsoft.com/office/drawing/2014/main" id="{EC0F7E08-FA8C-F299-EACF-E6B779CD3E5D}"/>
              </a:ext>
            </a:extLst>
          </p:cNvPr>
          <p:cNvSpPr txBox="1">
            <a:spLocks noChangeArrowheads="1"/>
          </p:cNvSpPr>
          <p:nvPr/>
        </p:nvSpPr>
        <p:spPr bwMode="auto">
          <a:xfrm>
            <a:off x="641016" y="1749345"/>
            <a:ext cx="6651959" cy="6309420"/>
          </a:xfrm>
          <a:prstGeom prst="rect">
            <a:avLst/>
          </a:prstGeom>
          <a:noFill/>
          <a:ln>
            <a:noFill/>
          </a:ln>
        </p:spPr>
        <p:txBody>
          <a:bodyPr wrap="square">
            <a:spAutoFit/>
          </a:bodyPr>
          <a:lstStyle>
            <a:lvl1pPr marL="342900" indent="-342900">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pPr marL="0" indent="0" eaLnBrk="1" hangingPunct="1">
              <a:defRPr/>
            </a:pPr>
            <a:r>
              <a:rPr lang="en-US" sz="2800" b="0" i="1" u="none" strike="noStrike" dirty="0">
                <a:solidFill>
                  <a:srgbClr val="93268F"/>
                </a:solidFill>
                <a:effectLst/>
                <a:highlight>
                  <a:srgbClr val="FFFFFF"/>
                </a:highlight>
                <a:latin typeface="Arial" panose="020B0604020202020204" pitchFamily="34" charset="0"/>
              </a:rPr>
              <a:t>As time went on I </a:t>
            </a:r>
            <a:r>
              <a:rPr lang="en-US" sz="2800" b="0" i="1" u="none" strike="noStrike" dirty="0" err="1">
                <a:solidFill>
                  <a:srgbClr val="93268F"/>
                </a:solidFill>
                <a:effectLst/>
                <a:highlight>
                  <a:srgbClr val="FFFFFF"/>
                </a:highlight>
                <a:latin typeface="Arial" panose="020B0604020202020204" pitchFamily="34" charset="0"/>
              </a:rPr>
              <a:t>realised</a:t>
            </a:r>
            <a:r>
              <a:rPr lang="en-US" sz="2800" b="0" i="1" u="none" strike="noStrike" dirty="0">
                <a:solidFill>
                  <a:srgbClr val="93268F"/>
                </a:solidFill>
                <a:effectLst/>
                <a:highlight>
                  <a:srgbClr val="FFFFFF"/>
                </a:highlight>
                <a:latin typeface="Arial" panose="020B0604020202020204" pitchFamily="34" charset="0"/>
              </a:rPr>
              <a:t> things were not as good as they should be. Mum and Dad were becoming increasingly worried. When I was about six years old, I noticed newspaper hoardings saying unpleasant things about the Jews… During this time Jews were not allowed to sit on park benches, go to swimming pools, the theatre or cinema and gradually Jews were deprived of their citizen rights.</a:t>
            </a:r>
            <a:r>
              <a:rPr lang="en-US" sz="2800" b="0" i="1" dirty="0">
                <a:solidFill>
                  <a:srgbClr val="93268F"/>
                </a:solidFill>
                <a:effectLst/>
                <a:highlight>
                  <a:srgbClr val="FFFFFF"/>
                </a:highlight>
                <a:latin typeface="Arial" panose="020B0604020202020204" pitchFamily="34" charset="0"/>
              </a:rPr>
              <a:t> </a:t>
            </a:r>
            <a:endParaRPr lang="en-GB" altLang="en-US" sz="900" i="1" dirty="0">
              <a:solidFill>
                <a:srgbClr val="93268F"/>
              </a:solidFill>
              <a:latin typeface="Arial" panose="020B0604020202020204" pitchFamily="34" charset="0"/>
              <a:cs typeface="Arial" panose="020B0604020202020204" pitchFamily="34" charset="0"/>
            </a:endParaRPr>
          </a:p>
          <a:p>
            <a:pPr eaLnBrk="1" hangingPunct="1">
              <a:buFontTx/>
              <a:buChar char="-"/>
              <a:defRPr/>
            </a:pPr>
            <a:endParaRPr lang="en-GB" altLang="en-US" sz="3200" dirty="0">
              <a:latin typeface="Arial" panose="020B0604020202020204" pitchFamily="34" charset="0"/>
              <a:cs typeface="Arial" panose="020B0604020202020204" pitchFamily="34" charset="0"/>
            </a:endParaRPr>
          </a:p>
          <a:p>
            <a:pPr marL="0" indent="0" eaLnBrk="1" hangingPunct="1">
              <a:defRPr/>
            </a:pPr>
            <a:endParaRPr lang="en-GB" altLang="en-US" sz="3200" dirty="0">
              <a:latin typeface="Arial" panose="020B0604020202020204" pitchFamily="34" charset="0"/>
              <a:cs typeface="Arial" panose="020B0604020202020204" pitchFamily="34" charset="0"/>
            </a:endParaRPr>
          </a:p>
          <a:p>
            <a:pPr eaLnBrk="1" hangingPunct="1">
              <a:buFontTx/>
              <a:buChar char="-"/>
              <a:defRPr/>
            </a:pPr>
            <a:endParaRPr lang="en-GB" altLang="en-US" sz="3200" dirty="0">
              <a:latin typeface="Arial" panose="020B0604020202020204" pitchFamily="34" charset="0"/>
              <a:cs typeface="Arial" panose="020B0604020202020204" pitchFamily="34" charset="0"/>
            </a:endParaRPr>
          </a:p>
        </p:txBody>
      </p:sp>
      <p:pic>
        <p:nvPicPr>
          <p:cNvPr id="1028" name="Picture 4">
            <a:extLst>
              <a:ext uri="{FF2B5EF4-FFF2-40B4-BE49-F238E27FC236}">
                <a16:creationId xmlns:a16="http://schemas.microsoft.com/office/drawing/2014/main" id="{F5DFA357-3455-016C-5052-06785C383D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3991" y="2084972"/>
            <a:ext cx="3105150" cy="31051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F99EE16-1193-5FD1-680C-E808CF824765}"/>
              </a:ext>
            </a:extLst>
          </p:cNvPr>
          <p:cNvSpPr/>
          <p:nvPr/>
        </p:nvSpPr>
        <p:spPr>
          <a:xfrm>
            <a:off x="0" y="357522"/>
            <a:ext cx="11366679" cy="1120564"/>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GB"/>
          </a:p>
        </p:txBody>
      </p:sp>
      <p:sp>
        <p:nvSpPr>
          <p:cNvPr id="3"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366354" y="403405"/>
            <a:ext cx="1100159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eaLnBrk="1" hangingPunct="1">
              <a:lnSpc>
                <a:spcPct val="100000"/>
              </a:lnSpc>
              <a:spcBef>
                <a:spcPct val="0"/>
              </a:spcBef>
              <a:buNone/>
            </a:pPr>
            <a:r>
              <a:rPr lang="en-GB" altLang="en-US" sz="3200" b="1" dirty="0">
                <a:solidFill>
                  <a:schemeClr val="bg1"/>
                </a:solidFill>
                <a:latin typeface="Lato Black"/>
                <a:ea typeface="Lato Black"/>
                <a:cs typeface="Arial"/>
              </a:rPr>
              <a:t>Impact of stereotypes and discrimination –</a:t>
            </a:r>
            <a:endParaRPr lang="en-US" dirty="0">
              <a:solidFill>
                <a:schemeClr val="bg1"/>
              </a:solidFill>
              <a:ea typeface="Lato Black"/>
              <a:cs typeface="Arial"/>
            </a:endParaRPr>
          </a:p>
          <a:p>
            <a:pPr>
              <a:lnSpc>
                <a:spcPct val="100000"/>
              </a:lnSpc>
              <a:spcBef>
                <a:spcPct val="0"/>
              </a:spcBef>
              <a:buNone/>
            </a:pPr>
            <a:r>
              <a:rPr lang="en-GB" altLang="en-US" sz="3200" b="1" dirty="0">
                <a:solidFill>
                  <a:schemeClr val="bg1"/>
                </a:solidFill>
                <a:latin typeface="Lato Black"/>
                <a:ea typeface="Lato Black"/>
                <a:cs typeface="Arial"/>
              </a:rPr>
              <a:t> Ann Kirk BEM</a:t>
            </a:r>
            <a:endParaRPr lang="en-US">
              <a:solidFill>
                <a:schemeClr val="bg1"/>
              </a:solidFill>
            </a:endParaRPr>
          </a:p>
        </p:txBody>
      </p:sp>
    </p:spTree>
    <p:extLst>
      <p:ext uri="{BB962C8B-B14F-4D97-AF65-F5344CB8AC3E}">
        <p14:creationId xmlns:p14="http://schemas.microsoft.com/office/powerpoint/2010/main" val="372044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103" name="TextBox 5">
            <a:extLst>
              <a:ext uri="{FF2B5EF4-FFF2-40B4-BE49-F238E27FC236}">
                <a16:creationId xmlns:a16="http://schemas.microsoft.com/office/drawing/2014/main" id="{EC0F7E08-FA8C-F299-EACF-E6B779CD3E5D}"/>
              </a:ext>
            </a:extLst>
          </p:cNvPr>
          <p:cNvSpPr txBox="1">
            <a:spLocks noChangeArrowheads="1"/>
          </p:cNvSpPr>
          <p:nvPr/>
        </p:nvSpPr>
        <p:spPr bwMode="auto">
          <a:xfrm>
            <a:off x="641016" y="2516293"/>
            <a:ext cx="6651959" cy="4093428"/>
          </a:xfrm>
          <a:prstGeom prst="rect">
            <a:avLst/>
          </a:prstGeom>
          <a:noFill/>
          <a:ln>
            <a:noFill/>
          </a:ln>
        </p:spPr>
        <p:txBody>
          <a:bodyPr wrap="square">
            <a:spAutoFit/>
          </a:bodyPr>
          <a:lstStyle>
            <a:lvl1pPr marL="342900" indent="-342900">
              <a:defRPr>
                <a:solidFill>
                  <a:schemeClr val="tx1"/>
                </a:solidFill>
                <a:latin typeface="Aptos" panose="020B0004020202020204" pitchFamily="34" charset="0"/>
              </a:defRPr>
            </a:lvl1pPr>
            <a:lvl2pPr marL="742950" indent="-285750">
              <a:defRPr>
                <a:solidFill>
                  <a:schemeClr val="tx1"/>
                </a:solidFill>
                <a:latin typeface="Aptos" panose="020B0004020202020204" pitchFamily="34" charset="0"/>
              </a:defRPr>
            </a:lvl2pPr>
            <a:lvl3pPr marL="1143000" indent="-228600">
              <a:defRPr>
                <a:solidFill>
                  <a:schemeClr val="tx1"/>
                </a:solidFill>
                <a:latin typeface="Aptos" panose="020B0004020202020204" pitchFamily="34" charset="0"/>
              </a:defRPr>
            </a:lvl3pPr>
            <a:lvl4pPr marL="1600200" indent="-228600">
              <a:defRPr>
                <a:solidFill>
                  <a:schemeClr val="tx1"/>
                </a:solidFill>
                <a:latin typeface="Aptos" panose="020B0004020202020204" pitchFamily="34" charset="0"/>
              </a:defRPr>
            </a:lvl4pPr>
            <a:lvl5pPr marL="2057400" indent="-228600">
              <a:defRPr>
                <a:solidFill>
                  <a:schemeClr val="tx1"/>
                </a:solidFill>
                <a:latin typeface="Aptos" panose="020B0004020202020204" pitchFamily="34" charset="0"/>
              </a:defRPr>
            </a:lvl5pPr>
            <a:lvl6pPr marL="2514600" indent="-228600" eaLnBrk="0" fontAlgn="base" hangingPunct="0">
              <a:spcBef>
                <a:spcPct val="0"/>
              </a:spcBef>
              <a:spcAft>
                <a:spcPct val="0"/>
              </a:spcAft>
              <a:defRPr>
                <a:solidFill>
                  <a:schemeClr val="tx1"/>
                </a:solidFill>
                <a:latin typeface="Aptos" panose="020B0004020202020204" pitchFamily="34" charset="0"/>
              </a:defRPr>
            </a:lvl6pPr>
            <a:lvl7pPr marL="2971800" indent="-228600" eaLnBrk="0" fontAlgn="base" hangingPunct="0">
              <a:spcBef>
                <a:spcPct val="0"/>
              </a:spcBef>
              <a:spcAft>
                <a:spcPct val="0"/>
              </a:spcAft>
              <a:defRPr>
                <a:solidFill>
                  <a:schemeClr val="tx1"/>
                </a:solidFill>
                <a:latin typeface="Aptos" panose="020B0004020202020204" pitchFamily="34" charset="0"/>
              </a:defRPr>
            </a:lvl7pPr>
            <a:lvl8pPr marL="3429000" indent="-228600" eaLnBrk="0" fontAlgn="base" hangingPunct="0">
              <a:spcBef>
                <a:spcPct val="0"/>
              </a:spcBef>
              <a:spcAft>
                <a:spcPct val="0"/>
              </a:spcAft>
              <a:defRPr>
                <a:solidFill>
                  <a:schemeClr val="tx1"/>
                </a:solidFill>
                <a:latin typeface="Aptos" panose="020B0004020202020204" pitchFamily="34" charset="0"/>
              </a:defRPr>
            </a:lvl8pPr>
            <a:lvl9pPr marL="3886200" indent="-228600" eaLnBrk="0" fontAlgn="base" hangingPunct="0">
              <a:spcBef>
                <a:spcPct val="0"/>
              </a:spcBef>
              <a:spcAft>
                <a:spcPct val="0"/>
              </a:spcAft>
              <a:defRPr>
                <a:solidFill>
                  <a:schemeClr val="tx1"/>
                </a:solidFill>
                <a:latin typeface="Aptos" panose="020B0004020202020204" pitchFamily="34" charset="0"/>
              </a:defRPr>
            </a:lvl9pPr>
          </a:lstStyle>
          <a:p>
            <a:pPr marL="0" indent="0" eaLnBrk="1" hangingPunct="1">
              <a:defRPr/>
            </a:pPr>
            <a:r>
              <a:rPr lang="en-US" sz="2800" b="0" i="1" u="none" strike="noStrike" dirty="0">
                <a:solidFill>
                  <a:srgbClr val="93268F"/>
                </a:solidFill>
                <a:effectLst/>
                <a:highlight>
                  <a:srgbClr val="FFFFFF"/>
                </a:highlight>
                <a:latin typeface="Arial" panose="020B0604020202020204" pitchFamily="34" charset="0"/>
              </a:rPr>
              <a:t>I faced discrimination and was often called a cockroach, a despised insect in my community. Although my parents assured me that we were all created equal, this </a:t>
            </a:r>
            <a:r>
              <a:rPr lang="en-US" sz="2800" b="0" i="1" u="none" strike="noStrike" dirty="0" err="1">
                <a:solidFill>
                  <a:srgbClr val="93268F"/>
                </a:solidFill>
                <a:effectLst/>
                <a:highlight>
                  <a:srgbClr val="FFFFFF"/>
                </a:highlight>
                <a:latin typeface="Arial" panose="020B0604020202020204" pitchFamily="34" charset="0"/>
              </a:rPr>
              <a:t>dehumanisation</a:t>
            </a:r>
            <a:r>
              <a:rPr lang="en-US" sz="2800" b="0" i="1" u="none" strike="noStrike" dirty="0">
                <a:solidFill>
                  <a:srgbClr val="93268F"/>
                </a:solidFill>
                <a:effectLst/>
                <a:highlight>
                  <a:srgbClr val="FFFFFF"/>
                </a:highlight>
                <a:latin typeface="Arial" panose="020B0604020202020204" pitchFamily="34" charset="0"/>
              </a:rPr>
              <a:t> had a huge impact on my self-esteem: I felt vulnerable and hated going to school. </a:t>
            </a:r>
            <a:endParaRPr lang="en-GB" altLang="en-US" sz="3200" dirty="0">
              <a:latin typeface="Arial" panose="020B0604020202020204" pitchFamily="34" charset="0"/>
              <a:cs typeface="Arial" panose="020B0604020202020204" pitchFamily="34" charset="0"/>
            </a:endParaRPr>
          </a:p>
          <a:p>
            <a:pPr marL="0" indent="0" eaLnBrk="1" hangingPunct="1">
              <a:defRPr/>
            </a:pPr>
            <a:endParaRPr lang="en-GB" altLang="en-US" sz="3200" dirty="0">
              <a:latin typeface="Arial" panose="020B0604020202020204" pitchFamily="34" charset="0"/>
              <a:cs typeface="Arial" panose="020B0604020202020204" pitchFamily="34" charset="0"/>
            </a:endParaRPr>
          </a:p>
          <a:p>
            <a:pPr eaLnBrk="1" hangingPunct="1">
              <a:buFontTx/>
              <a:buChar char="-"/>
              <a:defRPr/>
            </a:pPr>
            <a:endParaRPr lang="en-GB" altLang="en-US" sz="32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E895C918-9F5E-D464-6C95-822DA054172D}"/>
              </a:ext>
            </a:extLst>
          </p:cNvPr>
          <p:cNvSpPr/>
          <p:nvPr/>
        </p:nvSpPr>
        <p:spPr>
          <a:xfrm>
            <a:off x="0" y="357522"/>
            <a:ext cx="11366679" cy="1120564"/>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GB"/>
          </a:p>
        </p:txBody>
      </p:sp>
      <p:sp>
        <p:nvSpPr>
          <p:cNvPr id="3"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409486" y="417782"/>
            <a:ext cx="122017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eaLnBrk="1" hangingPunct="1">
              <a:lnSpc>
                <a:spcPct val="100000"/>
              </a:lnSpc>
              <a:spcBef>
                <a:spcPct val="0"/>
              </a:spcBef>
              <a:buNone/>
            </a:pPr>
            <a:r>
              <a:rPr lang="en-GB" altLang="en-US" sz="3200" b="1" dirty="0">
                <a:solidFill>
                  <a:schemeClr val="bg1"/>
                </a:solidFill>
                <a:latin typeface="Lato Black"/>
                <a:ea typeface="Lato Black"/>
                <a:cs typeface="Arial"/>
              </a:rPr>
              <a:t>Impact of stereotypes and discrimination - </a:t>
            </a:r>
            <a:endParaRPr lang="en-US">
              <a:solidFill>
                <a:schemeClr val="bg1"/>
              </a:solidFill>
              <a:ea typeface="Lato Black"/>
              <a:cs typeface="Arial"/>
            </a:endParaRPr>
          </a:p>
          <a:p>
            <a:pPr>
              <a:lnSpc>
                <a:spcPct val="100000"/>
              </a:lnSpc>
              <a:spcBef>
                <a:spcPct val="0"/>
              </a:spcBef>
              <a:buNone/>
            </a:pPr>
            <a:r>
              <a:rPr lang="en-GB" altLang="en-US" sz="3200" b="1" dirty="0">
                <a:solidFill>
                  <a:schemeClr val="bg1"/>
                </a:solidFill>
                <a:latin typeface="Lato Black"/>
                <a:ea typeface="Lato Black"/>
                <a:cs typeface="Arial"/>
              </a:rPr>
              <a:t>Antoinette Mutabazi</a:t>
            </a:r>
            <a:endParaRPr lang="en-US" dirty="0">
              <a:solidFill>
                <a:schemeClr val="bg1"/>
              </a:solidFill>
            </a:endParaRPr>
          </a:p>
        </p:txBody>
      </p:sp>
      <p:pic>
        <p:nvPicPr>
          <p:cNvPr id="5" name="Picture 4" descr="A person with braided hair looking up&#10;&#10;Description automatically generated">
            <a:extLst>
              <a:ext uri="{FF2B5EF4-FFF2-40B4-BE49-F238E27FC236}">
                <a16:creationId xmlns:a16="http://schemas.microsoft.com/office/drawing/2014/main" id="{4867594E-0605-242D-018D-115E675552C1}"/>
              </a:ext>
            </a:extLst>
          </p:cNvPr>
          <p:cNvPicPr>
            <a:picLocks noChangeAspect="1"/>
          </p:cNvPicPr>
          <p:nvPr/>
        </p:nvPicPr>
        <p:blipFill>
          <a:blip r:embed="rId4"/>
          <a:stretch>
            <a:fillRect/>
          </a:stretch>
        </p:blipFill>
        <p:spPr>
          <a:xfrm>
            <a:off x="7740590" y="1709199"/>
            <a:ext cx="3295650" cy="4791075"/>
          </a:xfrm>
          <a:prstGeom prst="rect">
            <a:avLst/>
          </a:prstGeom>
        </p:spPr>
      </p:pic>
    </p:spTree>
    <p:extLst>
      <p:ext uri="{BB962C8B-B14F-4D97-AF65-F5344CB8AC3E}">
        <p14:creationId xmlns:p14="http://schemas.microsoft.com/office/powerpoint/2010/main" val="631970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29">
            <a:extLst>
              <a:ext uri="{FF2B5EF4-FFF2-40B4-BE49-F238E27FC236}">
                <a16:creationId xmlns:a16="http://schemas.microsoft.com/office/drawing/2014/main" id="{F86176D0-2F34-5BD0-31B2-FCF6F8D0C2C2}"/>
              </a:ext>
            </a:extLst>
          </p:cNvPr>
          <p:cNvSpPr txBox="1">
            <a:spLocks noChangeArrowheads="1"/>
          </p:cNvSpPr>
          <p:nvPr/>
        </p:nvSpPr>
        <p:spPr bwMode="auto">
          <a:xfrm>
            <a:off x="401638" y="387350"/>
            <a:ext cx="68913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a:solidFill>
                  <a:schemeClr val="bg1"/>
                </a:solidFill>
                <a:latin typeface="Arial" panose="020B0604020202020204" pitchFamily="34" charset="0"/>
                <a:cs typeface="Arial" panose="020B0604020202020204" pitchFamily="34" charset="0"/>
              </a:rPr>
              <a:t>Darfur in Sudan</a:t>
            </a:r>
          </a:p>
        </p:txBody>
      </p:sp>
      <p:sp>
        <p:nvSpPr>
          <p:cNvPr id="33" name="Rectangle 32">
            <a:extLst>
              <a:ext uri="{FF2B5EF4-FFF2-40B4-BE49-F238E27FC236}">
                <a16:creationId xmlns:a16="http://schemas.microsoft.com/office/drawing/2014/main" id="{E895C918-9F5E-D464-6C95-822DA054172D}"/>
              </a:ext>
            </a:extLst>
          </p:cNvPr>
          <p:cNvSpPr/>
          <p:nvPr/>
        </p:nvSpPr>
        <p:spPr>
          <a:xfrm>
            <a:off x="0" y="357522"/>
            <a:ext cx="11337925" cy="646112"/>
          </a:xfrm>
          <a:prstGeom prst="rect">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4100" name="TextBox 33">
            <a:extLst>
              <a:ext uri="{FF2B5EF4-FFF2-40B4-BE49-F238E27FC236}">
                <a16:creationId xmlns:a16="http://schemas.microsoft.com/office/drawing/2014/main" id="{7E7EFC07-F3B4-0470-0D29-D54FEECB6E08}"/>
              </a:ext>
            </a:extLst>
          </p:cNvPr>
          <p:cNvSpPr txBox="1">
            <a:spLocks noChangeArrowheads="1"/>
          </p:cNvSpPr>
          <p:nvPr/>
        </p:nvSpPr>
        <p:spPr bwMode="auto">
          <a:xfrm>
            <a:off x="423863" y="374650"/>
            <a:ext cx="1040455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0"/>
              </a:spcBef>
              <a:buFontTx/>
              <a:buNone/>
            </a:pPr>
            <a:r>
              <a:rPr lang="en-GB" altLang="en-US" sz="3200" b="1" dirty="0">
                <a:solidFill>
                  <a:schemeClr val="bg1"/>
                </a:solidFill>
                <a:latin typeface="Lato Black" panose="020F0502020204030203" pitchFamily="34" charset="0"/>
                <a:cs typeface="Arial" panose="020B0604020202020204" pitchFamily="34" charset="0"/>
              </a:rPr>
              <a:t>Impact of stereotypes and discrimination </a:t>
            </a:r>
          </a:p>
        </p:txBody>
      </p:sp>
      <p:pic>
        <p:nvPicPr>
          <p:cNvPr id="4101" name="Picture 38">
            <a:extLst>
              <a:ext uri="{FF2B5EF4-FFF2-40B4-BE49-F238E27FC236}">
                <a16:creationId xmlns:a16="http://schemas.microsoft.com/office/drawing/2014/main" id="{8C46E11D-3C51-96A7-EABB-1F9993DC7AC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436350" y="249238"/>
            <a:ext cx="5889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ame 14">
            <a:extLst>
              <a:ext uri="{FF2B5EF4-FFF2-40B4-BE49-F238E27FC236}">
                <a16:creationId xmlns:a16="http://schemas.microsoft.com/office/drawing/2014/main" id="{380D2A36-AF04-83B8-DC04-E22F5866BBE9}"/>
              </a:ext>
            </a:extLst>
          </p:cNvPr>
          <p:cNvSpPr/>
          <p:nvPr/>
        </p:nvSpPr>
        <p:spPr>
          <a:xfrm>
            <a:off x="0" y="0"/>
            <a:ext cx="12192000" cy="6858000"/>
          </a:xfrm>
          <a:prstGeom prst="frame">
            <a:avLst>
              <a:gd name="adj1" fmla="val 861"/>
            </a:avLst>
          </a:prstGeom>
          <a:solidFill>
            <a:srgbClr val="662D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schemeClr val="tx1"/>
              </a:solidFill>
            </a:endParaRPr>
          </a:p>
        </p:txBody>
      </p:sp>
      <p:pic>
        <p:nvPicPr>
          <p:cNvPr id="2" name="Online Media 1" title="Holocaust Memorial Day 2017: How can life go on?">
            <a:hlinkClick r:id="" action="ppaction://media"/>
            <a:extLst>
              <a:ext uri="{FF2B5EF4-FFF2-40B4-BE49-F238E27FC236}">
                <a16:creationId xmlns:a16="http://schemas.microsoft.com/office/drawing/2014/main" id="{7991B8A9-16AE-08F5-F668-50EB01946431}"/>
              </a:ext>
            </a:extLst>
          </p:cNvPr>
          <p:cNvPicPr>
            <a:picLocks noRot="1" noChangeAspect="1"/>
          </p:cNvPicPr>
          <p:nvPr>
            <a:videoFile r:link="rId1"/>
          </p:nvPr>
        </p:nvPicPr>
        <p:blipFill>
          <a:blip r:embed="rId5"/>
          <a:stretch>
            <a:fillRect/>
          </a:stretch>
        </p:blipFill>
        <p:spPr>
          <a:xfrm>
            <a:off x="1923777" y="1575354"/>
            <a:ext cx="8344446" cy="4710926"/>
          </a:xfrm>
          <a:prstGeom prst="rect">
            <a:avLst/>
          </a:prstGeom>
        </p:spPr>
      </p:pic>
    </p:spTree>
    <p:extLst>
      <p:ext uri="{BB962C8B-B14F-4D97-AF65-F5344CB8AC3E}">
        <p14:creationId xmlns:p14="http://schemas.microsoft.com/office/powerpoint/2010/main" val="18121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75EDC80B3F0B41A2D65E42B5782B72" ma:contentTypeVersion="15" ma:contentTypeDescription="Create a new document." ma:contentTypeScope="" ma:versionID="6814ec06d1d2632ef4b92f837c1ef255">
  <xsd:schema xmlns:xsd="http://www.w3.org/2001/XMLSchema" xmlns:xs="http://www.w3.org/2001/XMLSchema" xmlns:p="http://schemas.microsoft.com/office/2006/metadata/properties" xmlns:ns2="ed9450f6-fd29-4768-bb74-7190c14918d2" xmlns:ns3="601d34fa-5f8d-4f7b-9c18-79a2d3c05792" targetNamespace="http://schemas.microsoft.com/office/2006/metadata/properties" ma:root="true" ma:fieldsID="97ef25a860e4bab85bbb0a3338443657" ns2:_="" ns3:_="">
    <xsd:import namespace="ed9450f6-fd29-4768-bb74-7190c14918d2"/>
    <xsd:import namespace="601d34fa-5f8d-4f7b-9c18-79a2d3c0579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9450f6-fd29-4768-bb74-7190c1491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3e172ec-b8b5-4e1f-a84f-5b72ca53418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1d34fa-5f8d-4f7b-9c18-79a2d3c0579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300175b-33a7-4442-9268-15a5be9d4ca6}" ma:internalName="TaxCatchAll" ma:showField="CatchAllData" ma:web="601d34fa-5f8d-4f7b-9c18-79a2d3c0579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601d34fa-5f8d-4f7b-9c18-79a2d3c05792">
      <UserInfo>
        <DisplayName>Jessica Benham</DisplayName>
        <AccountId>77</AccountId>
        <AccountType/>
      </UserInfo>
      <UserInfo>
        <DisplayName>Rachel Century</DisplayName>
        <AccountId>33</AccountId>
        <AccountType/>
      </UserInfo>
    </SharedWithUsers>
    <lcf76f155ced4ddcb4097134ff3c332f xmlns="ed9450f6-fd29-4768-bb74-7190c14918d2">
      <Terms xmlns="http://schemas.microsoft.com/office/infopath/2007/PartnerControls"/>
    </lcf76f155ced4ddcb4097134ff3c332f>
    <TaxCatchAll xmlns="601d34fa-5f8d-4f7b-9c18-79a2d3c05792" xsi:nil="true"/>
  </documentManagement>
</p:properties>
</file>

<file path=customXml/itemProps1.xml><?xml version="1.0" encoding="utf-8"?>
<ds:datastoreItem xmlns:ds="http://schemas.openxmlformats.org/officeDocument/2006/customXml" ds:itemID="{0482F159-C60B-4880-AC0D-22D49185A7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9450f6-fd29-4768-bb74-7190c14918d2"/>
    <ds:schemaRef ds:uri="601d34fa-5f8d-4f7b-9c18-79a2d3c057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D06288-8B3A-45D8-B8EE-916EA1865285}">
  <ds:schemaRefs>
    <ds:schemaRef ds:uri="http://schemas.microsoft.com/sharepoint/v3/contenttype/forms"/>
  </ds:schemaRefs>
</ds:datastoreItem>
</file>

<file path=customXml/itemProps3.xml><?xml version="1.0" encoding="utf-8"?>
<ds:datastoreItem xmlns:ds="http://schemas.openxmlformats.org/officeDocument/2006/customXml" ds:itemID="{77E98F1B-3F75-4662-9855-8AEC06C98C93}">
  <ds:schemaRefs>
    <ds:schemaRef ds:uri="http://purl.org/dc/terms/"/>
    <ds:schemaRef ds:uri="http://schemas.openxmlformats.org/package/2006/metadata/core-properties"/>
    <ds:schemaRef ds:uri="http://schemas.microsoft.com/office/2006/documentManagement/types"/>
    <ds:schemaRef ds:uri="32cce0b0-0fd7-44f1-aaaa-4d9a5687683d"/>
    <ds:schemaRef ds:uri="cc014385-56c0-4f04-ac13-abd9724d306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 ds:uri="601d34fa-5f8d-4f7b-9c18-79a2d3c05792"/>
    <ds:schemaRef ds:uri="ed9450f6-fd29-4768-bb74-7190c14918d2"/>
  </ds:schemaRefs>
</ds:datastoreItem>
</file>

<file path=docProps/app.xml><?xml version="1.0" encoding="utf-8"?>
<Properties xmlns="http://schemas.openxmlformats.org/officeDocument/2006/extended-properties" xmlns:vt="http://schemas.openxmlformats.org/officeDocument/2006/docPropsVTypes">
  <TotalTime>247</TotalTime>
  <Words>536</Words>
  <Application>Microsoft Office PowerPoint</Application>
  <PresentationFormat>Widescreen</PresentationFormat>
  <Paragraphs>75</Paragraphs>
  <Slides>10</Slides>
  <Notes>6</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life go on?</dc:title>
  <dc:creator>Rhys Prosser</dc:creator>
  <cp:lastModifiedBy>Hannah Jorsh</cp:lastModifiedBy>
  <cp:revision>41</cp:revision>
  <dcterms:modified xsi:type="dcterms:W3CDTF">2024-12-11T16:52:36Z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0x0101000075EDC80B3F0B41A2D65E42B5782B72</vt:lpwstr>
  </property>
  <property fmtid="{D5CDD505-2E9C-101B-9397-08002B2CF9AE}" pid="3" name="MediaServiceImageTags">
    <vt:lpwstr/>
  </property>
</Properties>
</file>